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udio/unknown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sldIdLst>
    <p:sldId id="304" r:id="rId2"/>
    <p:sldId id="256" r:id="rId3"/>
    <p:sldId id="291" r:id="rId4"/>
    <p:sldId id="305" r:id="rId5"/>
    <p:sldId id="279" r:id="rId6"/>
    <p:sldId id="306" r:id="rId7"/>
    <p:sldId id="298" r:id="rId8"/>
    <p:sldId id="302" r:id="rId9"/>
  </p:sldIdLst>
  <p:sldSz cx="9144000" cy="6858000" type="screen4x3"/>
  <p:notesSz cx="6858000" cy="9144000"/>
  <p:defaultTextStyle>
    <a:defPPr>
      <a:defRPr lang="en-US"/>
    </a:defPPr>
    <a:lvl1pPr algn="ctr" rtl="0" eaLnBrk="0" fontAlgn="base" hangingPunct="0">
      <a:spcBef>
        <a:spcPct val="50000"/>
      </a:spcBef>
      <a:spcAft>
        <a:spcPct val="0"/>
      </a:spcAft>
      <a:defRPr sz="3600" kern="1200">
        <a:solidFill>
          <a:srgbClr val="990000"/>
        </a:solidFill>
        <a:latin typeface=".VnTime" pitchFamily="34" charset="0"/>
        <a:ea typeface="+mn-ea"/>
        <a:cs typeface="+mn-cs"/>
      </a:defRPr>
    </a:lvl1pPr>
    <a:lvl2pPr marL="457200" algn="ctr" rtl="0" eaLnBrk="0" fontAlgn="base" hangingPunct="0">
      <a:spcBef>
        <a:spcPct val="50000"/>
      </a:spcBef>
      <a:spcAft>
        <a:spcPct val="0"/>
      </a:spcAft>
      <a:defRPr sz="3600" kern="1200">
        <a:solidFill>
          <a:srgbClr val="990000"/>
        </a:solidFill>
        <a:latin typeface=".VnTime" pitchFamily="34" charset="0"/>
        <a:ea typeface="+mn-ea"/>
        <a:cs typeface="+mn-cs"/>
      </a:defRPr>
    </a:lvl2pPr>
    <a:lvl3pPr marL="914400" algn="ctr" rtl="0" eaLnBrk="0" fontAlgn="base" hangingPunct="0">
      <a:spcBef>
        <a:spcPct val="50000"/>
      </a:spcBef>
      <a:spcAft>
        <a:spcPct val="0"/>
      </a:spcAft>
      <a:defRPr sz="3600" kern="1200">
        <a:solidFill>
          <a:srgbClr val="990000"/>
        </a:solidFill>
        <a:latin typeface=".VnTime" pitchFamily="34" charset="0"/>
        <a:ea typeface="+mn-ea"/>
        <a:cs typeface="+mn-cs"/>
      </a:defRPr>
    </a:lvl3pPr>
    <a:lvl4pPr marL="1371600" algn="ctr" rtl="0" eaLnBrk="0" fontAlgn="base" hangingPunct="0">
      <a:spcBef>
        <a:spcPct val="50000"/>
      </a:spcBef>
      <a:spcAft>
        <a:spcPct val="0"/>
      </a:spcAft>
      <a:defRPr sz="3600" kern="1200">
        <a:solidFill>
          <a:srgbClr val="990000"/>
        </a:solidFill>
        <a:latin typeface=".VnTime" pitchFamily="34" charset="0"/>
        <a:ea typeface="+mn-ea"/>
        <a:cs typeface="+mn-cs"/>
      </a:defRPr>
    </a:lvl4pPr>
    <a:lvl5pPr marL="1828800" algn="ctr" rtl="0" eaLnBrk="0" fontAlgn="base" hangingPunct="0">
      <a:spcBef>
        <a:spcPct val="50000"/>
      </a:spcBef>
      <a:spcAft>
        <a:spcPct val="0"/>
      </a:spcAft>
      <a:defRPr sz="3600" kern="1200">
        <a:solidFill>
          <a:srgbClr val="990000"/>
        </a:solidFill>
        <a:latin typeface=".VnTime" pitchFamily="34" charset="0"/>
        <a:ea typeface="+mn-ea"/>
        <a:cs typeface="+mn-cs"/>
      </a:defRPr>
    </a:lvl5pPr>
    <a:lvl6pPr marL="2286000" algn="l" defTabSz="914400" rtl="0" eaLnBrk="1" latinLnBrk="0" hangingPunct="1">
      <a:defRPr sz="3600" kern="1200">
        <a:solidFill>
          <a:srgbClr val="990000"/>
        </a:solidFill>
        <a:latin typeface=".VnTime" pitchFamily="34" charset="0"/>
        <a:ea typeface="+mn-ea"/>
        <a:cs typeface="+mn-cs"/>
      </a:defRPr>
    </a:lvl6pPr>
    <a:lvl7pPr marL="2743200" algn="l" defTabSz="914400" rtl="0" eaLnBrk="1" latinLnBrk="0" hangingPunct="1">
      <a:defRPr sz="3600" kern="1200">
        <a:solidFill>
          <a:srgbClr val="990000"/>
        </a:solidFill>
        <a:latin typeface=".VnTime" pitchFamily="34" charset="0"/>
        <a:ea typeface="+mn-ea"/>
        <a:cs typeface="+mn-cs"/>
      </a:defRPr>
    </a:lvl7pPr>
    <a:lvl8pPr marL="3200400" algn="l" defTabSz="914400" rtl="0" eaLnBrk="1" latinLnBrk="0" hangingPunct="1">
      <a:defRPr sz="3600" kern="1200">
        <a:solidFill>
          <a:srgbClr val="990000"/>
        </a:solidFill>
        <a:latin typeface=".VnTime" pitchFamily="34" charset="0"/>
        <a:ea typeface="+mn-ea"/>
        <a:cs typeface="+mn-cs"/>
      </a:defRPr>
    </a:lvl8pPr>
    <a:lvl9pPr marL="3657600" algn="l" defTabSz="914400" rtl="0" eaLnBrk="1" latinLnBrk="0" hangingPunct="1">
      <a:defRPr sz="3600" kern="1200">
        <a:solidFill>
          <a:srgbClr val="990000"/>
        </a:solidFill>
        <a:latin typeface=".VnTime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6600CC"/>
    <a:srgbClr val="FF0000"/>
    <a:srgbClr val="FF0066"/>
    <a:srgbClr val="FC0480"/>
    <a:srgbClr val="F4C20C"/>
    <a:srgbClr val="FFFF00"/>
    <a:srgbClr val="00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09" autoAdjust="0"/>
    <p:restoredTop sz="90799" autoAdjust="0"/>
  </p:normalViewPr>
  <p:slideViewPr>
    <p:cSldViewPr>
      <p:cViewPr varScale="1">
        <p:scale>
          <a:sx n="81" d="100"/>
          <a:sy n="81" d="100"/>
        </p:scale>
        <p:origin x="-80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20BA0B-7FA4-424B-8C1F-5D4067E40D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7476A6-01C6-429E-83FC-99816306AA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036C83-4710-4876-AA0D-D2D41DAB5C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52BA43-A766-4076-9092-EE7A5E3CD9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852491-2BB1-412A-B598-9B7062B8D8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DA6DF8-1956-465D-9896-0A20C95CE2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7D008F-4C07-4551-B3F8-4AD744D0CD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799EC0-A523-4C9D-A886-951D979CFB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4D29B9-B71C-41A5-B13C-2CFA12E405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3B46C1-B136-4E06-9CB4-DA96FBF781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26AFFF-9B5C-4521-A154-4228375E7F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EECBBC02-0050-4760-9782-ED038E7385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audio" Target="../media/audio2.bin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e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audio" Target="../media/audio2.bin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63" name="Text Box 7"/>
          <p:cNvSpPr txBox="1">
            <a:spLocks noChangeArrowheads="1"/>
          </p:cNvSpPr>
          <p:nvPr/>
        </p:nvSpPr>
        <p:spPr bwMode="auto">
          <a:xfrm>
            <a:off x="685800" y="1676400"/>
            <a:ext cx="51816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>
                <a:latin typeface="Arial" charset="0"/>
              </a:rPr>
              <a:t>KIỂM TRA BÀI CŨ:</a:t>
            </a:r>
          </a:p>
        </p:txBody>
      </p:sp>
      <p:sp>
        <p:nvSpPr>
          <p:cNvPr id="96265" name="Text Box 9"/>
          <p:cNvSpPr txBox="1">
            <a:spLocks noChangeArrowheads="1"/>
          </p:cNvSpPr>
          <p:nvPr/>
        </p:nvSpPr>
        <p:spPr bwMode="auto">
          <a:xfrm>
            <a:off x="838200" y="4343400"/>
            <a:ext cx="75438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b="1">
                <a:solidFill>
                  <a:srgbClr val="0000FF"/>
                </a:solidFill>
                <a:latin typeface="Arial" charset="0"/>
              </a:rPr>
              <a:t>Tính bằng cách thuận tiện nhất</a:t>
            </a:r>
          </a:p>
        </p:txBody>
      </p:sp>
      <p:sp>
        <p:nvSpPr>
          <p:cNvPr id="2052" name="Text Box 11"/>
          <p:cNvSpPr txBox="1">
            <a:spLocks noChangeArrowheads="1"/>
          </p:cNvSpPr>
          <p:nvPr/>
        </p:nvSpPr>
        <p:spPr bwMode="auto">
          <a:xfrm>
            <a:off x="1828800" y="3533775"/>
            <a:ext cx="8382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sz="2400" b="1">
                <a:solidFill>
                  <a:schemeClr val="tx1"/>
                </a:solidFill>
                <a:latin typeface="Arial" charset="0"/>
              </a:rPr>
              <a:t>   </a:t>
            </a:r>
          </a:p>
          <a:p>
            <a:pPr algn="l"/>
            <a:r>
              <a:rPr lang="en-US" sz="2400" b="1">
                <a:solidFill>
                  <a:schemeClr val="tx1"/>
                </a:solidFill>
                <a:latin typeface="Arial" charset="0"/>
              </a:rPr>
              <a:t>    </a:t>
            </a:r>
          </a:p>
        </p:txBody>
      </p:sp>
      <p:sp>
        <p:nvSpPr>
          <p:cNvPr id="2053" name="Text Box 13"/>
          <p:cNvSpPr txBox="1">
            <a:spLocks noChangeArrowheads="1"/>
          </p:cNvSpPr>
          <p:nvPr/>
        </p:nvSpPr>
        <p:spPr bwMode="auto">
          <a:xfrm>
            <a:off x="3000375" y="3552825"/>
            <a:ext cx="8382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sz="2400" b="1">
                <a:solidFill>
                  <a:schemeClr val="tx1"/>
                </a:solidFill>
                <a:latin typeface="Arial" charset="0"/>
              </a:rPr>
              <a:t>   </a:t>
            </a:r>
          </a:p>
          <a:p>
            <a:pPr algn="l"/>
            <a:r>
              <a:rPr lang="en-US" sz="2400" b="1">
                <a:solidFill>
                  <a:schemeClr val="tx1"/>
                </a:solidFill>
                <a:latin typeface="Arial" charset="0"/>
              </a:rPr>
              <a:t>    </a:t>
            </a:r>
          </a:p>
        </p:txBody>
      </p:sp>
      <p:sp>
        <p:nvSpPr>
          <p:cNvPr id="2054" name="Text Box 15"/>
          <p:cNvSpPr txBox="1">
            <a:spLocks noChangeArrowheads="1"/>
          </p:cNvSpPr>
          <p:nvPr/>
        </p:nvSpPr>
        <p:spPr bwMode="auto">
          <a:xfrm>
            <a:off x="5791200" y="3581400"/>
            <a:ext cx="8382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sz="2400" b="1">
                <a:solidFill>
                  <a:schemeClr val="tx1"/>
                </a:solidFill>
                <a:latin typeface="Arial" charset="0"/>
              </a:rPr>
              <a:t>   </a:t>
            </a:r>
          </a:p>
          <a:p>
            <a:pPr algn="l"/>
            <a:r>
              <a:rPr lang="en-US" sz="2400" b="1">
                <a:solidFill>
                  <a:schemeClr val="tx1"/>
                </a:solidFill>
                <a:latin typeface="Arial" charset="0"/>
              </a:rPr>
              <a:t>    </a:t>
            </a:r>
          </a:p>
        </p:txBody>
      </p:sp>
      <p:sp>
        <p:nvSpPr>
          <p:cNvPr id="96276" name="Text Box 20"/>
          <p:cNvSpPr txBox="1">
            <a:spLocks noChangeArrowheads="1"/>
          </p:cNvSpPr>
          <p:nvPr/>
        </p:nvSpPr>
        <p:spPr bwMode="auto">
          <a:xfrm>
            <a:off x="2667000" y="5181600"/>
            <a:ext cx="4114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sz="2800" b="1">
                <a:solidFill>
                  <a:schemeClr val="tx1"/>
                </a:solidFill>
                <a:latin typeface="Arial" charset="0"/>
              </a:rPr>
              <a:t>73,45 – 20,98 – 32,47</a:t>
            </a:r>
          </a:p>
        </p:txBody>
      </p:sp>
      <p:sp>
        <p:nvSpPr>
          <p:cNvPr id="2056" name="Text Box 27"/>
          <p:cNvSpPr txBox="1">
            <a:spLocks noChangeArrowheads="1"/>
          </p:cNvSpPr>
          <p:nvPr/>
        </p:nvSpPr>
        <p:spPr bwMode="auto">
          <a:xfrm>
            <a:off x="3810000" y="3657600"/>
            <a:ext cx="8382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sz="2400" b="1">
                <a:solidFill>
                  <a:schemeClr val="tx1"/>
                </a:solidFill>
                <a:latin typeface="Arial" charset="0"/>
              </a:rPr>
              <a:t>   </a:t>
            </a:r>
          </a:p>
          <a:p>
            <a:pPr algn="l"/>
            <a:r>
              <a:rPr lang="en-US" sz="2400" b="1">
                <a:solidFill>
                  <a:schemeClr val="tx1"/>
                </a:solidFill>
                <a:latin typeface="Arial" charset="0"/>
              </a:rPr>
              <a:t>    </a:t>
            </a:r>
          </a:p>
        </p:txBody>
      </p:sp>
      <p:sp>
        <p:nvSpPr>
          <p:cNvPr id="96290" name="AutoShape 34"/>
          <p:cNvSpPr>
            <a:spLocks noChangeArrowheads="1"/>
          </p:cNvSpPr>
          <p:nvPr/>
        </p:nvSpPr>
        <p:spPr bwMode="auto">
          <a:xfrm>
            <a:off x="1295400" y="3733800"/>
            <a:ext cx="1295400" cy="533400"/>
          </a:xfrm>
          <a:prstGeom prst="wedgeRoundRectCallout">
            <a:avLst>
              <a:gd name="adj1" fmla="val -55759"/>
              <a:gd name="adj2" fmla="val 93750"/>
              <a:gd name="adj3" fmla="val 16667"/>
            </a:avLst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sz="2400" b="1">
                <a:solidFill>
                  <a:schemeClr val="tx1"/>
                </a:solidFill>
                <a:latin typeface="Arial" charset="0"/>
              </a:rPr>
              <a:t>Bài 1</a:t>
            </a:r>
          </a:p>
        </p:txBody>
      </p:sp>
      <p:sp>
        <p:nvSpPr>
          <p:cNvPr id="96292" name="Rectangle 36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76200" cap="sq">
            <a:solidFill>
              <a:srgbClr val="FF66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spcBef>
                <a:spcPct val="0"/>
              </a:spcBef>
            </a:pPr>
            <a:endParaRPr lang="en-US" sz="2800">
              <a:solidFill>
                <a:srgbClr val="FF0000"/>
              </a:solidFill>
              <a:latin typeface="Arial" charset="0"/>
            </a:endParaRPr>
          </a:p>
        </p:txBody>
      </p:sp>
      <p:pic>
        <p:nvPicPr>
          <p:cNvPr id="96293" name="Picture 37" descr="Book-09"/>
          <p:cNvPicPr>
            <a:picLocks noChangeAspect="1" noChangeArrowheads="1" noCrop="1"/>
          </p:cNvPicPr>
          <p:nvPr/>
        </p:nvPicPr>
        <p:blipFill>
          <a:blip r:embed="rId2" cstate="print">
            <a:lum bright="-12000" contrast="14000"/>
          </a:blip>
          <a:srcRect/>
          <a:stretch>
            <a:fillRect/>
          </a:stretch>
        </p:blipFill>
        <p:spPr bwMode="auto">
          <a:xfrm rot="600967">
            <a:off x="5867400" y="2514600"/>
            <a:ext cx="1828800" cy="1195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0" name="Picture 24" descr="~~~~"/>
          <p:cNvPicPr>
            <a:picLocks noChangeAspect="1" noChangeArrowheads="1" noCrop="1"/>
          </p:cNvPicPr>
          <p:nvPr/>
        </p:nvPicPr>
        <p:blipFill>
          <a:blip r:embed="rId3" cstate="print">
            <a:lum bright="-12000"/>
          </a:blip>
          <a:srcRect/>
          <a:stretch>
            <a:fillRect/>
          </a:stretch>
        </p:blipFill>
        <p:spPr bwMode="auto">
          <a:xfrm>
            <a:off x="-76200" y="304800"/>
            <a:ext cx="1295400" cy="91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1" name="Picture 24" descr="~~~~"/>
          <p:cNvPicPr>
            <a:picLocks noChangeAspect="1" noChangeArrowheads="1" noCrop="1"/>
          </p:cNvPicPr>
          <p:nvPr/>
        </p:nvPicPr>
        <p:blipFill>
          <a:blip r:embed="rId3" cstate="print">
            <a:lum bright="-12000"/>
          </a:blip>
          <a:srcRect/>
          <a:stretch>
            <a:fillRect/>
          </a:stretch>
        </p:blipFill>
        <p:spPr bwMode="auto">
          <a:xfrm>
            <a:off x="7620000" y="214313"/>
            <a:ext cx="12192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2" name="Picture 24" descr="~~~~"/>
          <p:cNvPicPr>
            <a:picLocks noChangeAspect="1" noChangeArrowheads="1" noCrop="1"/>
          </p:cNvPicPr>
          <p:nvPr/>
        </p:nvPicPr>
        <p:blipFill>
          <a:blip r:embed="rId3" cstate="print">
            <a:lum bright="-12000"/>
          </a:blip>
          <a:srcRect/>
          <a:stretch>
            <a:fillRect/>
          </a:stretch>
        </p:blipFill>
        <p:spPr bwMode="auto">
          <a:xfrm>
            <a:off x="0" y="6054725"/>
            <a:ext cx="1143000" cy="803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3" name="Picture 24" descr="~~~~"/>
          <p:cNvPicPr>
            <a:picLocks noChangeAspect="1" noChangeArrowheads="1" noCrop="1"/>
          </p:cNvPicPr>
          <p:nvPr/>
        </p:nvPicPr>
        <p:blipFill>
          <a:blip r:embed="rId3" cstate="print">
            <a:lum bright="-12000"/>
          </a:blip>
          <a:srcRect/>
          <a:stretch>
            <a:fillRect/>
          </a:stretch>
        </p:blipFill>
        <p:spPr bwMode="auto">
          <a:xfrm>
            <a:off x="7315200" y="5946775"/>
            <a:ext cx="1295400" cy="91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96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62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62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6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62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62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6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5" dur="2000"/>
                                        <p:tgtEl>
                                          <p:spTgt spid="96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62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62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62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62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263" grpId="0"/>
      <p:bldP spid="96265" grpId="0"/>
      <p:bldP spid="96276" grpId="0"/>
      <p:bldP spid="96290" grpId="0" animBg="1"/>
      <p:bldP spid="9629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WordArt 388"/>
          <p:cNvSpPr>
            <a:spLocks noChangeArrowheads="1" noChangeShapeType="1" noTextEdit="1"/>
          </p:cNvSpPr>
          <p:nvPr/>
        </p:nvSpPr>
        <p:spPr bwMode="auto">
          <a:xfrm>
            <a:off x="1295400" y="1066800"/>
            <a:ext cx="66294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2800" b="1" kern="10">
                <a:ln w="12700">
                  <a:solidFill>
                    <a:srgbClr val="CC330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sy="50000" kx="2115830" algn="bl" rotWithShape="0">
                    <a:srgbClr val="C0C0C0"/>
                  </a:outerShdw>
                </a:effectLst>
                <a:latin typeface="Arial"/>
                <a:cs typeface="Arial"/>
              </a:rPr>
              <a:t>TOÁN  :  ÔN TẬP PHÉP NHÂN</a:t>
            </a:r>
          </a:p>
        </p:txBody>
      </p:sp>
      <p:sp>
        <p:nvSpPr>
          <p:cNvPr id="2437" name="Text Box 389"/>
          <p:cNvSpPr txBox="1">
            <a:spLocks noChangeArrowheads="1"/>
          </p:cNvSpPr>
          <p:nvPr/>
        </p:nvSpPr>
        <p:spPr bwMode="auto">
          <a:xfrm>
            <a:off x="2286000" y="2860675"/>
            <a:ext cx="39624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3200" b="1">
                <a:solidFill>
                  <a:srgbClr val="FF0000"/>
                </a:solidFill>
                <a:latin typeface="Arial" charset="0"/>
              </a:rPr>
              <a:t>a   x  b     =      c</a:t>
            </a:r>
          </a:p>
        </p:txBody>
      </p:sp>
      <p:sp>
        <p:nvSpPr>
          <p:cNvPr id="3076" name="Text Box 390"/>
          <p:cNvSpPr txBox="1">
            <a:spLocks noChangeArrowheads="1"/>
          </p:cNvSpPr>
          <p:nvPr/>
        </p:nvSpPr>
        <p:spPr bwMode="auto">
          <a:xfrm>
            <a:off x="3733800" y="4003675"/>
            <a:ext cx="533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1" hangingPunct="1"/>
            <a:endParaRPr lang="en-US" sz="2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439" name="Text Box 391"/>
          <p:cNvSpPr txBox="1">
            <a:spLocks noChangeArrowheads="1"/>
          </p:cNvSpPr>
          <p:nvPr/>
        </p:nvSpPr>
        <p:spPr bwMode="auto">
          <a:xfrm>
            <a:off x="2286000" y="4364038"/>
            <a:ext cx="1866900" cy="523875"/>
          </a:xfrm>
          <a:prstGeom prst="rect">
            <a:avLst/>
          </a:prstGeom>
          <a:solidFill>
            <a:schemeClr val="hlink"/>
          </a:solidFill>
          <a:ln w="9525">
            <a:solidFill>
              <a:srgbClr val="00FF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1" hangingPunct="1"/>
            <a:r>
              <a:rPr lang="en-US" sz="2800">
                <a:solidFill>
                  <a:srgbClr val="FFFF00"/>
                </a:solidFill>
                <a:latin typeface="Arial" charset="0"/>
              </a:rPr>
              <a:t> </a:t>
            </a:r>
            <a:r>
              <a:rPr lang="en-US" sz="2800" b="1">
                <a:solidFill>
                  <a:srgbClr val="FFFF00"/>
                </a:solidFill>
                <a:latin typeface="Arial" charset="0"/>
              </a:rPr>
              <a:t>Thừa số</a:t>
            </a:r>
          </a:p>
        </p:txBody>
      </p:sp>
      <p:sp>
        <p:nvSpPr>
          <p:cNvPr id="2440" name="Text Box 392"/>
          <p:cNvSpPr txBox="1">
            <a:spLocks noChangeArrowheads="1"/>
          </p:cNvSpPr>
          <p:nvPr/>
        </p:nvSpPr>
        <p:spPr bwMode="auto">
          <a:xfrm>
            <a:off x="3962400" y="2022475"/>
            <a:ext cx="1143000" cy="461963"/>
          </a:xfrm>
          <a:prstGeom prst="rect">
            <a:avLst/>
          </a:prstGeom>
          <a:solidFill>
            <a:schemeClr val="hlink"/>
          </a:solidFill>
          <a:ln w="9525">
            <a:solidFill>
              <a:srgbClr val="00FF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2400" b="1">
                <a:solidFill>
                  <a:srgbClr val="FFFF00"/>
                </a:solidFill>
                <a:latin typeface="Arial" charset="0"/>
              </a:rPr>
              <a:t>Tích</a:t>
            </a:r>
          </a:p>
        </p:txBody>
      </p:sp>
      <p:sp>
        <p:nvSpPr>
          <p:cNvPr id="2441" name="Line 393"/>
          <p:cNvSpPr>
            <a:spLocks noChangeShapeType="1"/>
          </p:cNvSpPr>
          <p:nvPr/>
        </p:nvSpPr>
        <p:spPr bwMode="auto">
          <a:xfrm>
            <a:off x="5105400" y="2251075"/>
            <a:ext cx="53340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42" name="Line 394"/>
          <p:cNvSpPr>
            <a:spLocks noChangeShapeType="1"/>
          </p:cNvSpPr>
          <p:nvPr/>
        </p:nvSpPr>
        <p:spPr bwMode="auto">
          <a:xfrm>
            <a:off x="3276600" y="2286000"/>
            <a:ext cx="68580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43" name="Line 395"/>
          <p:cNvSpPr>
            <a:spLocks noChangeShapeType="1"/>
          </p:cNvSpPr>
          <p:nvPr/>
        </p:nvSpPr>
        <p:spPr bwMode="auto">
          <a:xfrm>
            <a:off x="3276600" y="2251075"/>
            <a:ext cx="0" cy="492125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444" name="Line 396"/>
          <p:cNvSpPr>
            <a:spLocks noChangeShapeType="1"/>
          </p:cNvSpPr>
          <p:nvPr/>
        </p:nvSpPr>
        <p:spPr bwMode="auto">
          <a:xfrm>
            <a:off x="5638800" y="2251075"/>
            <a:ext cx="0" cy="5334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445" name="AutoShape 397"/>
          <p:cNvSpPr>
            <a:spLocks/>
          </p:cNvSpPr>
          <p:nvPr/>
        </p:nvSpPr>
        <p:spPr bwMode="auto">
          <a:xfrm rot="5400000">
            <a:off x="5519738" y="2598738"/>
            <a:ext cx="228600" cy="723900"/>
          </a:xfrm>
          <a:prstGeom prst="leftBrace">
            <a:avLst>
              <a:gd name="adj1" fmla="val 26389"/>
              <a:gd name="adj2" fmla="val 50000"/>
            </a:avLst>
          </a:pr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3200">
              <a:latin typeface="Arial" charset="0"/>
            </a:endParaRPr>
          </a:p>
        </p:txBody>
      </p:sp>
      <p:sp>
        <p:nvSpPr>
          <p:cNvPr id="2446" name="AutoShape 398"/>
          <p:cNvSpPr>
            <a:spLocks/>
          </p:cNvSpPr>
          <p:nvPr/>
        </p:nvSpPr>
        <p:spPr bwMode="auto">
          <a:xfrm rot="5400000">
            <a:off x="3152775" y="2365375"/>
            <a:ext cx="304800" cy="1143000"/>
          </a:xfrm>
          <a:prstGeom prst="leftBrace">
            <a:avLst>
              <a:gd name="adj1" fmla="val 31250"/>
              <a:gd name="adj2" fmla="val 50000"/>
            </a:avLst>
          </a:pr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3200">
              <a:latin typeface="Arial" charset="0"/>
            </a:endParaRPr>
          </a:p>
        </p:txBody>
      </p:sp>
      <p:sp>
        <p:nvSpPr>
          <p:cNvPr id="2449" name="Line 401"/>
          <p:cNvSpPr>
            <a:spLocks noChangeShapeType="1"/>
          </p:cNvSpPr>
          <p:nvPr/>
        </p:nvSpPr>
        <p:spPr bwMode="auto">
          <a:xfrm flipH="1" flipV="1">
            <a:off x="3810000" y="3375025"/>
            <a:ext cx="0" cy="969963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450" name="Line 402"/>
          <p:cNvSpPr>
            <a:spLocks noChangeShapeType="1"/>
          </p:cNvSpPr>
          <p:nvPr/>
        </p:nvSpPr>
        <p:spPr bwMode="auto">
          <a:xfrm flipH="1" flipV="1">
            <a:off x="2800350" y="3375025"/>
            <a:ext cx="0" cy="969963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451" name="Rectangle 403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76200" cap="sq">
            <a:solidFill>
              <a:srgbClr val="FF66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spcBef>
                <a:spcPct val="0"/>
              </a:spcBef>
            </a:pPr>
            <a:endParaRPr lang="en-US" sz="280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3088" name="AutoShape 404"/>
          <p:cNvSpPr>
            <a:spLocks noChangeArrowheads="1"/>
          </p:cNvSpPr>
          <p:nvPr/>
        </p:nvSpPr>
        <p:spPr bwMode="auto">
          <a:xfrm>
            <a:off x="4495800" y="4419600"/>
            <a:ext cx="2362200" cy="12954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endParaRPr lang="en-US" sz="3200">
              <a:latin typeface="Arial" charset="0"/>
            </a:endParaRPr>
          </a:p>
        </p:txBody>
      </p:sp>
    </p:spTree>
  </p:cSld>
  <p:clrMapOvr>
    <a:masterClrMapping/>
  </p:clrMapOvr>
  <p:transition spd="med">
    <p:wheel spokes="8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4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4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4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4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4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4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4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4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4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4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4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4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4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4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4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6" dur="2000"/>
                                        <p:tgtEl>
                                          <p:spTgt spid="2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37" grpId="0" autoUpdateAnimBg="0"/>
      <p:bldP spid="2439" grpId="0" animBg="1" autoUpdateAnimBg="0"/>
      <p:bldP spid="2440" grpId="0" animBg="1" autoUpdateAnimBg="0"/>
      <p:bldP spid="2441" grpId="0" animBg="1"/>
      <p:bldP spid="2442" grpId="0" animBg="1"/>
      <p:bldP spid="2443" grpId="0" animBg="1"/>
      <p:bldP spid="2444" grpId="0" animBg="1"/>
      <p:bldP spid="2445" grpId="0" animBg="1"/>
      <p:bldP spid="2446" grpId="0" animBg="1"/>
      <p:bldP spid="2449" grpId="0" animBg="1"/>
      <p:bldP spid="2450" grpId="0" animBg="1"/>
      <p:bldP spid="245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96" descr="happy_daisy_hb">
            <a:hlinkClick r:id="" action="ppaction://noaction">
              <a:snd r:embed="rId2" name="applause.wav"/>
            </a:hlinkClick>
          </p:cNvPr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01000" y="76200"/>
            <a:ext cx="914400" cy="703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105" descr="happy_daisy_hb">
            <a:hlinkClick r:id="" action="ppaction://noaction">
              <a:snd r:embed="rId2" name="applause.wav"/>
            </a:hlinkClick>
          </p:cNvPr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1288" y="96838"/>
            <a:ext cx="914400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4100" name="Group 182"/>
          <p:cNvGrpSpPr>
            <a:grpSpLocks/>
          </p:cNvGrpSpPr>
          <p:nvPr/>
        </p:nvGrpSpPr>
        <p:grpSpPr bwMode="auto">
          <a:xfrm>
            <a:off x="0" y="6400800"/>
            <a:ext cx="9144000" cy="457200"/>
            <a:chOff x="530" y="3848"/>
            <a:chExt cx="4846" cy="472"/>
          </a:xfrm>
        </p:grpSpPr>
        <p:pic>
          <p:nvPicPr>
            <p:cNvPr id="4109" name="Picture 183" descr="MIL10003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4EEF0"/>
                </a:clrFrom>
                <a:clrTo>
                  <a:srgbClr val="F4EEF0">
                    <a:alpha val="0"/>
                  </a:srgbClr>
                </a:clrTo>
              </a:clrChange>
            </a:blip>
            <a:srcRect l="11674" t="7500" r="6180" b="83072"/>
            <a:stretch>
              <a:fillRect/>
            </a:stretch>
          </p:blipFill>
          <p:spPr bwMode="auto">
            <a:xfrm>
              <a:off x="530" y="3848"/>
              <a:ext cx="3068" cy="472"/>
            </a:xfrm>
            <a:prstGeom prst="rect">
              <a:avLst/>
            </a:prstGeom>
            <a:noFill/>
            <a:ln w="76200">
              <a:noFill/>
              <a:miter lim="800000"/>
              <a:headEnd/>
              <a:tailEnd/>
            </a:ln>
          </p:spPr>
        </p:pic>
        <p:pic>
          <p:nvPicPr>
            <p:cNvPr id="4110" name="Picture 184" descr="MIL10003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4EEF0"/>
                </a:clrFrom>
                <a:clrTo>
                  <a:srgbClr val="F4EEF0">
                    <a:alpha val="0"/>
                  </a:srgbClr>
                </a:clrTo>
              </a:clrChange>
            </a:blip>
            <a:srcRect l="11674" t="7500" r="6180" b="83072"/>
            <a:stretch>
              <a:fillRect/>
            </a:stretch>
          </p:blipFill>
          <p:spPr bwMode="auto">
            <a:xfrm>
              <a:off x="2304" y="3848"/>
              <a:ext cx="3072" cy="472"/>
            </a:xfrm>
            <a:prstGeom prst="rect">
              <a:avLst/>
            </a:prstGeom>
            <a:noFill/>
            <a:ln w="76200">
              <a:noFill/>
              <a:miter lim="800000"/>
              <a:headEnd/>
              <a:tailEnd/>
            </a:ln>
          </p:spPr>
        </p:pic>
      </p:grpSp>
      <p:sp>
        <p:nvSpPr>
          <p:cNvPr id="71867" name="Text Box 187"/>
          <p:cNvSpPr txBox="1">
            <a:spLocks noChangeArrowheads="1"/>
          </p:cNvSpPr>
          <p:nvPr/>
        </p:nvSpPr>
        <p:spPr bwMode="auto">
          <a:xfrm>
            <a:off x="228600" y="1295400"/>
            <a:ext cx="8458200" cy="1262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sz="4400" b="1">
                <a:solidFill>
                  <a:srgbClr val="FF0000"/>
                </a:solidFill>
                <a:latin typeface="Arial" charset="0"/>
              </a:rPr>
              <a:t>*</a:t>
            </a:r>
            <a:r>
              <a:rPr lang="en-US" sz="3200" b="1">
                <a:solidFill>
                  <a:srgbClr val="FF0000"/>
                </a:solidFill>
                <a:latin typeface="Arial" charset="0"/>
              </a:rPr>
              <a:t> Phép nhân các số tự nhiên, phân số, số thập phân </a:t>
            </a:r>
            <a:r>
              <a:rPr lang="vi-VN" sz="3200" b="1">
                <a:solidFill>
                  <a:srgbClr val="FF0000"/>
                </a:solidFill>
                <a:latin typeface="Arial" charset="0"/>
              </a:rPr>
              <a:t>đ</a:t>
            </a:r>
            <a:r>
              <a:rPr lang="en-US" sz="3200" b="1">
                <a:solidFill>
                  <a:srgbClr val="FF0000"/>
                </a:solidFill>
                <a:latin typeface="Arial" charset="0"/>
              </a:rPr>
              <a:t>ều có các tính chất sau :</a:t>
            </a:r>
          </a:p>
        </p:txBody>
      </p:sp>
      <p:sp>
        <p:nvSpPr>
          <p:cNvPr id="71868" name="Text Box 188"/>
          <p:cNvSpPr txBox="1">
            <a:spLocks noChangeArrowheads="1"/>
          </p:cNvSpPr>
          <p:nvPr/>
        </p:nvSpPr>
        <p:spPr bwMode="auto">
          <a:xfrm>
            <a:off x="228600" y="2768600"/>
            <a:ext cx="82677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sz="2400" b="1">
                <a:solidFill>
                  <a:schemeClr val="tx1"/>
                </a:solidFill>
                <a:latin typeface="Arial" charset="0"/>
              </a:rPr>
              <a:t>- Tính chất giao hoán :      </a:t>
            </a:r>
            <a:r>
              <a:rPr lang="en-US" sz="3200" b="1">
                <a:solidFill>
                  <a:schemeClr val="tx1"/>
                </a:solidFill>
                <a:latin typeface="Arial" charset="0"/>
              </a:rPr>
              <a:t>a x b = b x a</a:t>
            </a:r>
            <a:endParaRPr lang="en-US" sz="4000" b="1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71869" name="Text Box 189"/>
          <p:cNvSpPr txBox="1">
            <a:spLocks noChangeArrowheads="1"/>
          </p:cNvSpPr>
          <p:nvPr/>
        </p:nvSpPr>
        <p:spPr bwMode="auto">
          <a:xfrm>
            <a:off x="171450" y="3473450"/>
            <a:ext cx="86677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sz="2400" b="1">
                <a:solidFill>
                  <a:schemeClr val="tx1"/>
                </a:solidFill>
                <a:latin typeface="Arial" charset="0"/>
              </a:rPr>
              <a:t>- Tính chất kết hợp     :   </a:t>
            </a:r>
            <a:r>
              <a:rPr lang="en-US" sz="3200" b="1">
                <a:solidFill>
                  <a:schemeClr val="tx1"/>
                </a:solidFill>
                <a:latin typeface="Arial" charset="0"/>
              </a:rPr>
              <a:t>( a x b ) x c = a x ( b x c</a:t>
            </a:r>
            <a:r>
              <a:rPr lang="en-US" sz="2800" b="1">
                <a:solidFill>
                  <a:schemeClr val="tx1"/>
                </a:solidFill>
                <a:latin typeface="Arial" charset="0"/>
              </a:rPr>
              <a:t> )</a:t>
            </a:r>
          </a:p>
        </p:txBody>
      </p:sp>
      <p:sp>
        <p:nvSpPr>
          <p:cNvPr id="71870" name="Text Box 190"/>
          <p:cNvSpPr txBox="1">
            <a:spLocks noChangeArrowheads="1"/>
          </p:cNvSpPr>
          <p:nvPr/>
        </p:nvSpPr>
        <p:spPr bwMode="auto">
          <a:xfrm>
            <a:off x="152400" y="4221163"/>
            <a:ext cx="8991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sz="2400" b="1">
                <a:solidFill>
                  <a:schemeClr val="tx1"/>
                </a:solidFill>
                <a:latin typeface="Arial" charset="0"/>
              </a:rPr>
              <a:t>- Nhân một tổng với một số :</a:t>
            </a:r>
            <a:r>
              <a:rPr lang="en-US" sz="2800">
                <a:solidFill>
                  <a:schemeClr val="tx1"/>
                </a:solidFill>
                <a:latin typeface="Arial" charset="0"/>
              </a:rPr>
              <a:t>(</a:t>
            </a:r>
            <a:r>
              <a:rPr lang="en-US" sz="2800" b="1">
                <a:solidFill>
                  <a:schemeClr val="tx1"/>
                </a:solidFill>
                <a:latin typeface="Arial" charset="0"/>
              </a:rPr>
              <a:t>a + b ) x c = a x c + b x</a:t>
            </a:r>
            <a:r>
              <a:rPr lang="en-US" sz="2400" b="1">
                <a:solidFill>
                  <a:schemeClr val="tx1"/>
                </a:solidFill>
                <a:latin typeface="Arial" charset="0"/>
              </a:rPr>
              <a:t> C</a:t>
            </a:r>
            <a:endParaRPr lang="en-US" sz="3200" b="1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71871" name="Text Box 191"/>
          <p:cNvSpPr txBox="1">
            <a:spLocks noChangeArrowheads="1"/>
          </p:cNvSpPr>
          <p:nvPr/>
        </p:nvSpPr>
        <p:spPr bwMode="auto">
          <a:xfrm>
            <a:off x="152400" y="4845050"/>
            <a:ext cx="8839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sz="2400" b="1">
                <a:solidFill>
                  <a:schemeClr val="tx1"/>
                </a:solidFill>
                <a:latin typeface="Arial" charset="0"/>
              </a:rPr>
              <a:t>- Phép nhân có thừa số bằng </a:t>
            </a:r>
            <a:r>
              <a:rPr lang="en-US" sz="2800" b="1">
                <a:solidFill>
                  <a:schemeClr val="tx1"/>
                </a:solidFill>
                <a:latin typeface="Arial" charset="0"/>
              </a:rPr>
              <a:t>1 :    </a:t>
            </a:r>
            <a:r>
              <a:rPr lang="en-US" sz="3200" b="1">
                <a:solidFill>
                  <a:schemeClr val="tx1"/>
                </a:solidFill>
                <a:latin typeface="Arial" charset="0"/>
              </a:rPr>
              <a:t>1 x a = a x 1 = a</a:t>
            </a:r>
            <a:endParaRPr lang="en-US" sz="4000" b="1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71872" name="Text Box 192"/>
          <p:cNvSpPr txBox="1">
            <a:spLocks noChangeArrowheads="1"/>
          </p:cNvSpPr>
          <p:nvPr/>
        </p:nvSpPr>
        <p:spPr bwMode="auto">
          <a:xfrm>
            <a:off x="152400" y="5530850"/>
            <a:ext cx="8458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sz="2400" b="1">
                <a:solidFill>
                  <a:schemeClr val="tx1"/>
                </a:solidFill>
                <a:latin typeface="Arial" charset="0"/>
              </a:rPr>
              <a:t>- Phép nhân có thừa số bằng 0 :  </a:t>
            </a:r>
            <a:r>
              <a:rPr lang="en-US" sz="3200" b="1">
                <a:solidFill>
                  <a:schemeClr val="tx1"/>
                </a:solidFill>
                <a:latin typeface="Arial" charset="0"/>
              </a:rPr>
              <a:t>0 x a = a x 0 = 0 </a:t>
            </a:r>
          </a:p>
        </p:txBody>
      </p:sp>
      <p:sp>
        <p:nvSpPr>
          <p:cNvPr id="4107" name="WordArt 193"/>
          <p:cNvSpPr>
            <a:spLocks noChangeArrowheads="1" noChangeShapeType="1" noTextEdit="1"/>
          </p:cNvSpPr>
          <p:nvPr/>
        </p:nvSpPr>
        <p:spPr bwMode="auto">
          <a:xfrm>
            <a:off x="990600" y="838200"/>
            <a:ext cx="7086600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2800" b="1" kern="10">
                <a:ln w="12700">
                  <a:solidFill>
                    <a:srgbClr val="99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sy="50000" kx="2115830" algn="bl" rotWithShape="0">
                    <a:srgbClr val="C0C0C0"/>
                  </a:outerShdw>
                </a:effectLst>
                <a:latin typeface="Arial"/>
                <a:cs typeface="Arial"/>
              </a:rPr>
              <a:t>TOÁN: ÔN TẬP PHÉP NHÂN</a:t>
            </a:r>
          </a:p>
        </p:txBody>
      </p:sp>
      <p:sp>
        <p:nvSpPr>
          <p:cNvPr id="71881" name="Rectangle 201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76200" cap="sq">
            <a:solidFill>
              <a:srgbClr val="FF66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spcBef>
                <a:spcPct val="0"/>
              </a:spcBef>
            </a:pPr>
            <a:endParaRPr lang="en-US" sz="2800">
              <a:solidFill>
                <a:srgbClr val="FF0000"/>
              </a:solidFill>
              <a:latin typeface="Arial" charset="0"/>
            </a:endParaRPr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8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8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8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8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8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8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18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18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18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18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18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18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1" dur="2000"/>
                                        <p:tgtEl>
                                          <p:spTgt spid="718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867" grpId="0"/>
      <p:bldP spid="71868" grpId="0"/>
      <p:bldP spid="71869" grpId="0"/>
      <p:bldP spid="71870" grpId="0"/>
      <p:bldP spid="71871" grpId="0"/>
      <p:bldP spid="71872" grpId="0"/>
      <p:bldP spid="7188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WordArt 5"/>
          <p:cNvSpPr>
            <a:spLocks noChangeArrowheads="1" noChangeShapeType="1" noTextEdit="1"/>
          </p:cNvSpPr>
          <p:nvPr/>
        </p:nvSpPr>
        <p:spPr bwMode="auto">
          <a:xfrm>
            <a:off x="1447800" y="1066800"/>
            <a:ext cx="66294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2800" b="1" kern="10">
                <a:ln w="12700">
                  <a:solidFill>
                    <a:srgbClr val="99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sy="50000" kx="2115830" algn="bl" rotWithShape="0">
                    <a:srgbClr val="C0C0C0"/>
                  </a:outerShdw>
                </a:effectLst>
                <a:latin typeface="Arial"/>
                <a:cs typeface="Arial"/>
              </a:rPr>
              <a:t>TOÁN  : ÔN TẬP PHÉP NHÂN</a:t>
            </a:r>
          </a:p>
        </p:txBody>
      </p:sp>
      <p:sp>
        <p:nvSpPr>
          <p:cNvPr id="97286" name="Text Box 6"/>
          <p:cNvSpPr txBox="1">
            <a:spLocks noChangeArrowheads="1"/>
          </p:cNvSpPr>
          <p:nvPr/>
        </p:nvSpPr>
        <p:spPr bwMode="auto">
          <a:xfrm>
            <a:off x="457200" y="1981200"/>
            <a:ext cx="4572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en-US" sz="2800" b="1">
                <a:solidFill>
                  <a:srgbClr val="FF0000"/>
                </a:solidFill>
                <a:latin typeface="Arial" charset="0"/>
              </a:rPr>
              <a:t>* </a:t>
            </a:r>
            <a:r>
              <a:rPr lang="en-US" sz="2800" b="1" u="sng">
                <a:solidFill>
                  <a:srgbClr val="FF0000"/>
                </a:solidFill>
                <a:latin typeface="Arial" charset="0"/>
              </a:rPr>
              <a:t>Bài 1: Tính.</a:t>
            </a:r>
          </a:p>
        </p:txBody>
      </p:sp>
      <p:sp>
        <p:nvSpPr>
          <p:cNvPr id="97287" name="Text Box 7"/>
          <p:cNvSpPr txBox="1">
            <a:spLocks noChangeArrowheads="1"/>
          </p:cNvSpPr>
          <p:nvPr/>
        </p:nvSpPr>
        <p:spPr bwMode="auto">
          <a:xfrm>
            <a:off x="1219200" y="2786063"/>
            <a:ext cx="16764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800100" lvl="1" indent="-342900" algn="l"/>
            <a:r>
              <a:rPr lang="en-US" sz="3200" b="1">
                <a:solidFill>
                  <a:schemeClr val="tx2"/>
                </a:solidFill>
                <a:latin typeface="Arial" charset="0"/>
              </a:rPr>
              <a:t>4802</a:t>
            </a:r>
          </a:p>
        </p:txBody>
      </p:sp>
      <p:sp>
        <p:nvSpPr>
          <p:cNvPr id="97288" name="Text Box 8"/>
          <p:cNvSpPr txBox="1">
            <a:spLocks noChangeArrowheads="1"/>
          </p:cNvSpPr>
          <p:nvPr/>
        </p:nvSpPr>
        <p:spPr bwMode="auto">
          <a:xfrm>
            <a:off x="742950" y="2747963"/>
            <a:ext cx="533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sz="2800" b="1">
                <a:solidFill>
                  <a:schemeClr val="tx1"/>
                </a:solidFill>
                <a:latin typeface="Arial" charset="0"/>
              </a:rPr>
              <a:t>a)</a:t>
            </a:r>
          </a:p>
        </p:txBody>
      </p:sp>
      <p:sp>
        <p:nvSpPr>
          <p:cNvPr id="97289" name="Text Box 9"/>
          <p:cNvSpPr txBox="1">
            <a:spLocks noChangeArrowheads="1"/>
          </p:cNvSpPr>
          <p:nvPr/>
        </p:nvSpPr>
        <p:spPr bwMode="auto">
          <a:xfrm>
            <a:off x="3724275" y="2757488"/>
            <a:ext cx="21336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sz="3200" b="1">
                <a:solidFill>
                  <a:schemeClr val="tx1"/>
                </a:solidFill>
                <a:latin typeface="Arial" charset="0"/>
              </a:rPr>
              <a:t>324</a:t>
            </a:r>
          </a:p>
        </p:txBody>
      </p:sp>
      <p:sp>
        <p:nvSpPr>
          <p:cNvPr id="97290" name="Text Box 10"/>
          <p:cNvSpPr txBox="1">
            <a:spLocks noChangeArrowheads="1"/>
          </p:cNvSpPr>
          <p:nvPr/>
        </p:nvSpPr>
        <p:spPr bwMode="auto">
          <a:xfrm>
            <a:off x="3048000" y="2743200"/>
            <a:ext cx="6096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sz="3200" b="1">
                <a:solidFill>
                  <a:srgbClr val="FF0000"/>
                </a:solidFill>
                <a:latin typeface="Arial" charset="0"/>
              </a:rPr>
              <a:t>x</a:t>
            </a:r>
          </a:p>
        </p:txBody>
      </p:sp>
      <p:sp>
        <p:nvSpPr>
          <p:cNvPr id="97291" name="Text Box 11"/>
          <p:cNvSpPr txBox="1">
            <a:spLocks noChangeArrowheads="1"/>
          </p:cNvSpPr>
          <p:nvPr/>
        </p:nvSpPr>
        <p:spPr bwMode="auto">
          <a:xfrm>
            <a:off x="762000" y="3776663"/>
            <a:ext cx="6858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sz="2400" b="1">
                <a:solidFill>
                  <a:schemeClr val="tx1"/>
                </a:solidFill>
                <a:latin typeface="Arial" charset="0"/>
              </a:rPr>
              <a:t>b)</a:t>
            </a:r>
          </a:p>
        </p:txBody>
      </p:sp>
      <p:sp>
        <p:nvSpPr>
          <p:cNvPr id="97292" name="Text Box 12"/>
          <p:cNvSpPr txBox="1">
            <a:spLocks noChangeArrowheads="1"/>
          </p:cNvSpPr>
          <p:nvPr/>
        </p:nvSpPr>
        <p:spPr bwMode="auto">
          <a:xfrm>
            <a:off x="1600200" y="3505200"/>
            <a:ext cx="12192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sz="2400" b="1">
                <a:solidFill>
                  <a:schemeClr val="tx1"/>
                </a:solidFill>
                <a:latin typeface="Arial" charset="0"/>
              </a:rPr>
              <a:t>    </a:t>
            </a:r>
            <a:r>
              <a:rPr lang="en-US" sz="3200" b="1">
                <a:solidFill>
                  <a:schemeClr val="tx1"/>
                </a:solidFill>
                <a:latin typeface="Arial" charset="0"/>
              </a:rPr>
              <a:t>4</a:t>
            </a:r>
          </a:p>
          <a:p>
            <a:pPr algn="l"/>
            <a:r>
              <a:rPr lang="en-US" sz="2400" b="1">
                <a:solidFill>
                  <a:schemeClr val="tx1"/>
                </a:solidFill>
                <a:latin typeface="Arial" charset="0"/>
              </a:rPr>
              <a:t>   </a:t>
            </a:r>
            <a:r>
              <a:rPr lang="en-US" sz="3200" b="1">
                <a:solidFill>
                  <a:schemeClr val="tx1"/>
                </a:solidFill>
                <a:latin typeface="Arial" charset="0"/>
              </a:rPr>
              <a:t>17 </a:t>
            </a:r>
          </a:p>
        </p:txBody>
      </p:sp>
      <p:sp>
        <p:nvSpPr>
          <p:cNvPr id="97293" name="Text Box 13"/>
          <p:cNvSpPr txBox="1">
            <a:spLocks noChangeArrowheads="1"/>
          </p:cNvSpPr>
          <p:nvPr/>
        </p:nvSpPr>
        <p:spPr bwMode="auto">
          <a:xfrm>
            <a:off x="2619375" y="3733800"/>
            <a:ext cx="5048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sz="3200" b="1">
                <a:solidFill>
                  <a:srgbClr val="FF0000"/>
                </a:solidFill>
                <a:latin typeface="Arial" charset="0"/>
              </a:rPr>
              <a:t>x</a:t>
            </a:r>
          </a:p>
        </p:txBody>
      </p:sp>
      <p:sp>
        <p:nvSpPr>
          <p:cNvPr id="97294" name="Text Box 14"/>
          <p:cNvSpPr txBox="1">
            <a:spLocks noChangeArrowheads="1"/>
          </p:cNvSpPr>
          <p:nvPr/>
        </p:nvSpPr>
        <p:spPr bwMode="auto">
          <a:xfrm>
            <a:off x="3228975" y="3714750"/>
            <a:ext cx="12954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b="1">
                <a:solidFill>
                  <a:schemeClr val="tx1"/>
                </a:solidFill>
                <a:latin typeface="Arial" charset="0"/>
              </a:rPr>
              <a:t>2</a:t>
            </a:r>
          </a:p>
        </p:txBody>
      </p:sp>
      <p:sp>
        <p:nvSpPr>
          <p:cNvPr id="97295" name="Line 15"/>
          <p:cNvSpPr>
            <a:spLocks noChangeShapeType="1"/>
          </p:cNvSpPr>
          <p:nvPr/>
        </p:nvSpPr>
        <p:spPr bwMode="auto">
          <a:xfrm>
            <a:off x="1981200" y="4191000"/>
            <a:ext cx="381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7296" name="Text Box 16"/>
          <p:cNvSpPr txBox="1">
            <a:spLocks noChangeArrowheads="1"/>
          </p:cNvSpPr>
          <p:nvPr/>
        </p:nvSpPr>
        <p:spPr bwMode="auto">
          <a:xfrm>
            <a:off x="609600" y="5105400"/>
            <a:ext cx="685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sz="2400" b="1">
                <a:solidFill>
                  <a:schemeClr val="tx1"/>
                </a:solidFill>
                <a:latin typeface="Arial" charset="0"/>
              </a:rPr>
              <a:t>c)</a:t>
            </a:r>
          </a:p>
        </p:txBody>
      </p:sp>
      <p:sp>
        <p:nvSpPr>
          <p:cNvPr id="97297" name="Text Box 17"/>
          <p:cNvSpPr txBox="1">
            <a:spLocks noChangeArrowheads="1"/>
          </p:cNvSpPr>
          <p:nvPr/>
        </p:nvSpPr>
        <p:spPr bwMode="auto">
          <a:xfrm>
            <a:off x="1524000" y="5105400"/>
            <a:ext cx="13716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sz="3200" b="1">
                <a:solidFill>
                  <a:schemeClr val="tx1"/>
                </a:solidFill>
                <a:latin typeface="Arial" charset="0"/>
              </a:rPr>
              <a:t>35,4</a:t>
            </a:r>
          </a:p>
        </p:txBody>
      </p:sp>
      <p:sp>
        <p:nvSpPr>
          <p:cNvPr id="97298" name="Text Box 18"/>
          <p:cNvSpPr txBox="1">
            <a:spLocks noChangeArrowheads="1"/>
          </p:cNvSpPr>
          <p:nvPr/>
        </p:nvSpPr>
        <p:spPr bwMode="auto">
          <a:xfrm>
            <a:off x="2895600" y="5105400"/>
            <a:ext cx="457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sz="3200" b="1">
                <a:solidFill>
                  <a:srgbClr val="FF0000"/>
                </a:solidFill>
                <a:latin typeface="Arial" charset="0"/>
              </a:rPr>
              <a:t>x</a:t>
            </a:r>
          </a:p>
        </p:txBody>
      </p:sp>
      <p:sp>
        <p:nvSpPr>
          <p:cNvPr id="97299" name="Text Box 19"/>
          <p:cNvSpPr txBox="1">
            <a:spLocks noChangeArrowheads="1"/>
          </p:cNvSpPr>
          <p:nvPr/>
        </p:nvSpPr>
        <p:spPr bwMode="auto">
          <a:xfrm>
            <a:off x="3657600" y="5121275"/>
            <a:ext cx="838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sz="3200" b="1">
                <a:solidFill>
                  <a:schemeClr val="tx1"/>
                </a:solidFill>
                <a:latin typeface="Arial" charset="0"/>
              </a:rPr>
              <a:t>6,8</a:t>
            </a:r>
          </a:p>
        </p:txBody>
      </p:sp>
      <p:sp>
        <p:nvSpPr>
          <p:cNvPr id="97301" name="Rectangle 21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76200" cap="sq">
            <a:solidFill>
              <a:srgbClr val="FF66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spcBef>
                <a:spcPct val="0"/>
              </a:spcBef>
            </a:pPr>
            <a:endParaRPr lang="en-US" sz="280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5138" name="Text Box 26"/>
          <p:cNvSpPr txBox="1">
            <a:spLocks noChangeArrowheads="1"/>
          </p:cNvSpPr>
          <p:nvPr/>
        </p:nvSpPr>
        <p:spPr bwMode="auto">
          <a:xfrm>
            <a:off x="533400" y="4953000"/>
            <a:ext cx="6096000" cy="584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sz="3200">
              <a:latin typeface="Arial" charset="0"/>
            </a:endParaRPr>
          </a:p>
        </p:txBody>
      </p:sp>
      <p:pic>
        <p:nvPicPr>
          <p:cNvPr id="5139" name="Picture 29" descr="87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0" y="4394200"/>
            <a:ext cx="2017713" cy="2420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40" name="Line 30"/>
          <p:cNvSpPr>
            <a:spLocks noChangeShapeType="1"/>
          </p:cNvSpPr>
          <p:nvPr/>
        </p:nvSpPr>
        <p:spPr bwMode="auto">
          <a:xfrm>
            <a:off x="1676400" y="4953000"/>
            <a:ext cx="838200" cy="0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5141" name="Line 31"/>
          <p:cNvSpPr>
            <a:spLocks noChangeShapeType="1"/>
          </p:cNvSpPr>
          <p:nvPr/>
        </p:nvSpPr>
        <p:spPr bwMode="auto">
          <a:xfrm>
            <a:off x="4800600" y="4495800"/>
            <a:ext cx="838200" cy="0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97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72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72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7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72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72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72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72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7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7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72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72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972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97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97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97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72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72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972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97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972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972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972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972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972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972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972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972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972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972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86" grpId="0"/>
      <p:bldP spid="97287" grpId="0"/>
      <p:bldP spid="97288" grpId="0"/>
      <p:bldP spid="97289" grpId="0"/>
      <p:bldP spid="97290" grpId="0"/>
      <p:bldP spid="97291" grpId="0"/>
      <p:bldP spid="97292" grpId="0"/>
      <p:bldP spid="97293" grpId="0"/>
      <p:bldP spid="97294" grpId="0"/>
      <p:bldP spid="97295" grpId="0" animBg="1"/>
      <p:bldP spid="97296" grpId="0"/>
      <p:bldP spid="97297" grpId="0"/>
      <p:bldP spid="97298" grpId="0"/>
      <p:bldP spid="97299" grpId="0"/>
      <p:bldP spid="9730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13" descr="hoa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6221413"/>
            <a:ext cx="7696200" cy="712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7" name="Picture 24" descr="~~~~"/>
          <p:cNvPicPr>
            <a:picLocks noChangeAspect="1" noChangeArrowheads="1" noCrop="1"/>
          </p:cNvPicPr>
          <p:nvPr/>
        </p:nvPicPr>
        <p:blipFill>
          <a:blip r:embed="rId3" cstate="print">
            <a:lum bright="-12000"/>
          </a:blip>
          <a:srcRect/>
          <a:stretch>
            <a:fillRect/>
          </a:stretch>
        </p:blipFill>
        <p:spPr bwMode="auto">
          <a:xfrm>
            <a:off x="-76200" y="144463"/>
            <a:ext cx="1524000" cy="1071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8" name="Picture 24" descr="~~~~"/>
          <p:cNvPicPr>
            <a:picLocks noChangeAspect="1" noChangeArrowheads="1" noCrop="1"/>
          </p:cNvPicPr>
          <p:nvPr/>
        </p:nvPicPr>
        <p:blipFill>
          <a:blip r:embed="rId3" cstate="print">
            <a:lum bright="-12000"/>
          </a:blip>
          <a:srcRect/>
          <a:stretch>
            <a:fillRect/>
          </a:stretch>
        </p:blipFill>
        <p:spPr bwMode="auto">
          <a:xfrm>
            <a:off x="7620000" y="76200"/>
            <a:ext cx="1524000" cy="1071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9" name="Picture 11" descr="dd01352_"/>
          <p:cNvPicPr>
            <a:picLocks noChangeAspect="1" noChangeArrowheads="1"/>
          </p:cNvPicPr>
          <p:nvPr/>
        </p:nvPicPr>
        <p:blipFill>
          <a:blip r:embed="rId4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304800" y="5695950"/>
            <a:ext cx="762000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0" name="Picture 11" descr="dd01352_"/>
          <p:cNvPicPr>
            <a:picLocks noChangeAspect="1" noChangeArrowheads="1"/>
          </p:cNvPicPr>
          <p:nvPr/>
        </p:nvPicPr>
        <p:blipFill>
          <a:blip r:embed="rId4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8077200" y="5619750"/>
            <a:ext cx="762000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7367" name="Text Box 23"/>
          <p:cNvSpPr txBox="1">
            <a:spLocks noChangeArrowheads="1"/>
          </p:cNvSpPr>
          <p:nvPr/>
        </p:nvSpPr>
        <p:spPr bwMode="auto">
          <a:xfrm>
            <a:off x="304800" y="2590800"/>
            <a:ext cx="3657600" cy="86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l">
              <a:buFontTx/>
              <a:buAutoNum type="alphaLcParenR"/>
            </a:pPr>
            <a:r>
              <a:rPr lang="en-US" sz="2000" b="1">
                <a:solidFill>
                  <a:schemeClr val="tx1"/>
                </a:solidFill>
                <a:latin typeface="Arial" charset="0"/>
              </a:rPr>
              <a:t> 3,25 x 10 =  </a:t>
            </a:r>
            <a:r>
              <a:rPr lang="en-US" sz="2000">
                <a:solidFill>
                  <a:schemeClr val="tx1"/>
                </a:solidFill>
                <a:latin typeface="Arial" charset="0"/>
              </a:rPr>
              <a:t>……..</a:t>
            </a:r>
          </a:p>
          <a:p>
            <a:pPr marL="342900" indent="-342900" algn="l"/>
            <a:r>
              <a:rPr lang="en-US" sz="2000" b="1">
                <a:solidFill>
                  <a:schemeClr val="tx1"/>
                </a:solidFill>
                <a:latin typeface="Arial" charset="0"/>
              </a:rPr>
              <a:t>     3,25 x 0,1 = </a:t>
            </a:r>
            <a:r>
              <a:rPr lang="en-US" sz="2000">
                <a:solidFill>
                  <a:schemeClr val="tx1"/>
                </a:solidFill>
                <a:latin typeface="Arial" charset="0"/>
              </a:rPr>
              <a:t>……..</a:t>
            </a:r>
          </a:p>
        </p:txBody>
      </p:sp>
      <p:sp>
        <p:nvSpPr>
          <p:cNvPr id="57368" name="Text Box 24"/>
          <p:cNvSpPr txBox="1">
            <a:spLocks noChangeArrowheads="1"/>
          </p:cNvSpPr>
          <p:nvPr/>
        </p:nvSpPr>
        <p:spPr bwMode="auto">
          <a:xfrm>
            <a:off x="304800" y="4070350"/>
            <a:ext cx="3657600" cy="86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sz="2000" b="1">
                <a:solidFill>
                  <a:schemeClr val="tx1"/>
                </a:solidFill>
                <a:latin typeface="Arial" charset="0"/>
              </a:rPr>
              <a:t>b) 417,56 x 100 =  </a:t>
            </a:r>
            <a:r>
              <a:rPr lang="en-US" sz="2000">
                <a:solidFill>
                  <a:schemeClr val="tx1"/>
                </a:solidFill>
                <a:latin typeface="Arial" charset="0"/>
              </a:rPr>
              <a:t>...….</a:t>
            </a:r>
          </a:p>
          <a:p>
            <a:pPr algn="l"/>
            <a:r>
              <a:rPr lang="en-US" sz="2000" b="1">
                <a:solidFill>
                  <a:schemeClr val="tx1"/>
                </a:solidFill>
                <a:latin typeface="Arial" charset="0"/>
              </a:rPr>
              <a:t>    417,56 x 0,01 = </a:t>
            </a:r>
            <a:r>
              <a:rPr lang="en-US" sz="2000">
                <a:solidFill>
                  <a:schemeClr val="tx1"/>
                </a:solidFill>
                <a:latin typeface="Arial" charset="0"/>
              </a:rPr>
              <a:t>……</a:t>
            </a:r>
          </a:p>
        </p:txBody>
      </p:sp>
      <p:sp>
        <p:nvSpPr>
          <p:cNvPr id="57369" name="Text Box 25"/>
          <p:cNvSpPr txBox="1">
            <a:spLocks noChangeArrowheads="1"/>
          </p:cNvSpPr>
          <p:nvPr/>
        </p:nvSpPr>
        <p:spPr bwMode="auto">
          <a:xfrm>
            <a:off x="4572000" y="2546350"/>
            <a:ext cx="3962400" cy="86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sz="2000" b="1">
                <a:solidFill>
                  <a:schemeClr val="tx1"/>
                </a:solidFill>
                <a:latin typeface="Arial" charset="0"/>
              </a:rPr>
              <a:t>c) 28,5 x 100  = </a:t>
            </a:r>
            <a:r>
              <a:rPr lang="en-US" sz="2000">
                <a:solidFill>
                  <a:schemeClr val="tx1"/>
                </a:solidFill>
                <a:latin typeface="Arial" charset="0"/>
              </a:rPr>
              <a:t>………</a:t>
            </a:r>
          </a:p>
          <a:p>
            <a:pPr algn="l"/>
            <a:r>
              <a:rPr lang="en-US" sz="2000" b="1">
                <a:solidFill>
                  <a:schemeClr val="tx1"/>
                </a:solidFill>
                <a:latin typeface="Arial" charset="0"/>
              </a:rPr>
              <a:t>    28,5 x 0,01  = </a:t>
            </a:r>
            <a:r>
              <a:rPr lang="en-US" sz="2000">
                <a:solidFill>
                  <a:schemeClr val="tx1"/>
                </a:solidFill>
                <a:latin typeface="Arial" charset="0"/>
              </a:rPr>
              <a:t>………</a:t>
            </a:r>
          </a:p>
        </p:txBody>
      </p:sp>
      <p:sp>
        <p:nvSpPr>
          <p:cNvPr id="57371" name="Line 27"/>
          <p:cNvSpPr>
            <a:spLocks noChangeShapeType="1"/>
          </p:cNvSpPr>
          <p:nvPr/>
        </p:nvSpPr>
        <p:spPr bwMode="auto">
          <a:xfrm flipH="1">
            <a:off x="4267200" y="2514600"/>
            <a:ext cx="14288" cy="31242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7372" name="Text Box 28"/>
          <p:cNvSpPr txBox="1">
            <a:spLocks noChangeArrowheads="1"/>
          </p:cNvSpPr>
          <p:nvPr/>
        </p:nvSpPr>
        <p:spPr bwMode="auto">
          <a:xfrm>
            <a:off x="2209800" y="2571750"/>
            <a:ext cx="914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sz="2000" b="1">
                <a:solidFill>
                  <a:srgbClr val="FF3300"/>
                </a:solidFill>
                <a:latin typeface="Arial" charset="0"/>
              </a:rPr>
              <a:t>32,5</a:t>
            </a:r>
          </a:p>
        </p:txBody>
      </p:sp>
      <p:sp>
        <p:nvSpPr>
          <p:cNvPr id="57373" name="Text Box 29"/>
          <p:cNvSpPr txBox="1">
            <a:spLocks noChangeArrowheads="1"/>
          </p:cNvSpPr>
          <p:nvPr/>
        </p:nvSpPr>
        <p:spPr bwMode="auto">
          <a:xfrm>
            <a:off x="2209800" y="2971800"/>
            <a:ext cx="1219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sz="2000" b="1">
                <a:solidFill>
                  <a:srgbClr val="FF3300"/>
                </a:solidFill>
                <a:latin typeface="Arial" charset="0"/>
              </a:rPr>
              <a:t>0,325</a:t>
            </a:r>
          </a:p>
        </p:txBody>
      </p:sp>
      <p:sp>
        <p:nvSpPr>
          <p:cNvPr id="57374" name="Text Box 30"/>
          <p:cNvSpPr txBox="1">
            <a:spLocks noChangeArrowheads="1"/>
          </p:cNvSpPr>
          <p:nvPr/>
        </p:nvSpPr>
        <p:spPr bwMode="auto">
          <a:xfrm>
            <a:off x="2362200" y="3943350"/>
            <a:ext cx="1143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sz="2000" b="1">
                <a:solidFill>
                  <a:srgbClr val="FF3300"/>
                </a:solidFill>
                <a:latin typeface="Arial" charset="0"/>
              </a:rPr>
              <a:t>41756</a:t>
            </a:r>
          </a:p>
        </p:txBody>
      </p:sp>
      <p:sp>
        <p:nvSpPr>
          <p:cNvPr id="57375" name="Text Box 31"/>
          <p:cNvSpPr txBox="1">
            <a:spLocks noChangeArrowheads="1"/>
          </p:cNvSpPr>
          <p:nvPr/>
        </p:nvSpPr>
        <p:spPr bwMode="auto">
          <a:xfrm>
            <a:off x="2362200" y="4495800"/>
            <a:ext cx="12382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sz="2000" b="1">
                <a:solidFill>
                  <a:srgbClr val="FF3300"/>
                </a:solidFill>
                <a:latin typeface="Arial" charset="0"/>
              </a:rPr>
              <a:t>4,1756</a:t>
            </a:r>
          </a:p>
        </p:txBody>
      </p:sp>
      <p:sp>
        <p:nvSpPr>
          <p:cNvPr id="57376" name="Text Box 32"/>
          <p:cNvSpPr txBox="1">
            <a:spLocks noChangeArrowheads="1"/>
          </p:cNvSpPr>
          <p:nvPr/>
        </p:nvSpPr>
        <p:spPr bwMode="auto">
          <a:xfrm>
            <a:off x="6477000" y="2438400"/>
            <a:ext cx="1752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sz="2000" b="1">
                <a:solidFill>
                  <a:srgbClr val="FF3300"/>
                </a:solidFill>
                <a:latin typeface="Arial" charset="0"/>
              </a:rPr>
              <a:t>2850</a:t>
            </a:r>
          </a:p>
        </p:txBody>
      </p:sp>
      <p:sp>
        <p:nvSpPr>
          <p:cNvPr id="57377" name="Text Box 33"/>
          <p:cNvSpPr txBox="1">
            <a:spLocks noChangeArrowheads="1"/>
          </p:cNvSpPr>
          <p:nvPr/>
        </p:nvSpPr>
        <p:spPr bwMode="auto">
          <a:xfrm>
            <a:off x="6477000" y="2895600"/>
            <a:ext cx="1219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sz="2000" b="1">
                <a:solidFill>
                  <a:srgbClr val="FF3300"/>
                </a:solidFill>
                <a:latin typeface="Arial" charset="0"/>
              </a:rPr>
              <a:t>0,285</a:t>
            </a:r>
          </a:p>
        </p:txBody>
      </p:sp>
      <p:sp>
        <p:nvSpPr>
          <p:cNvPr id="6161" name="WordArt 37"/>
          <p:cNvSpPr>
            <a:spLocks noChangeArrowheads="1" noChangeShapeType="1" noTextEdit="1"/>
          </p:cNvSpPr>
          <p:nvPr/>
        </p:nvSpPr>
        <p:spPr bwMode="auto">
          <a:xfrm>
            <a:off x="838200" y="914400"/>
            <a:ext cx="7772400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2400" b="1" kern="10">
                <a:ln w="12700">
                  <a:solidFill>
                    <a:srgbClr val="FF330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sy="50000" kx="2115830" algn="bl" rotWithShape="0">
                    <a:srgbClr val="C0C0C0"/>
                  </a:outerShdw>
                </a:effectLst>
                <a:latin typeface="Arial"/>
                <a:cs typeface="Arial"/>
              </a:rPr>
              <a:t>TOÁN  :  ÔN TẬP PHÉP NHÂN</a:t>
            </a:r>
          </a:p>
        </p:txBody>
      </p:sp>
      <p:sp>
        <p:nvSpPr>
          <p:cNvPr id="6162" name="Rectangle 39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76200" cap="sq">
            <a:solidFill>
              <a:srgbClr val="FF66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spcBef>
                <a:spcPct val="0"/>
              </a:spcBef>
            </a:pPr>
            <a:endParaRPr lang="en-US" sz="240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2" name="Content Placeholder 2"/>
          <p:cNvSpPr txBox="1">
            <a:spLocks/>
          </p:cNvSpPr>
          <p:nvPr/>
        </p:nvSpPr>
        <p:spPr bwMode="auto">
          <a:xfrm>
            <a:off x="533400" y="1600200"/>
            <a:ext cx="4800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14350" indent="-514350" eaLnBrk="1" hangingPunct="1">
              <a:spcBef>
                <a:spcPct val="20000"/>
              </a:spcBef>
            </a:pPr>
            <a:r>
              <a:rPr lang="en-US" sz="2400" b="1" u="sng">
                <a:solidFill>
                  <a:srgbClr val="FF0000"/>
                </a:solidFill>
                <a:latin typeface="Arial" charset="0"/>
                <a:cs typeface="Arial" charset="0"/>
              </a:rPr>
              <a:t>Bài 2: Tính nhẩm.</a:t>
            </a:r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73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73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7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73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73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7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57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73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73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7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73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73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73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73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573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73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73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573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73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573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573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73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67" grpId="0"/>
      <p:bldP spid="57368" grpId="0"/>
      <p:bldP spid="57369" grpId="0"/>
      <p:bldP spid="57371" grpId="0" animBg="1"/>
      <p:bldP spid="57372" grpId="0"/>
      <p:bldP spid="57373" grpId="0"/>
      <p:bldP spid="57374" grpId="0"/>
      <p:bldP spid="57375" grpId="0"/>
      <p:bldP spid="57376" grpId="0"/>
      <p:bldP spid="57377" grpId="0"/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9" name="Rectangle 5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76200" cap="sq">
            <a:solidFill>
              <a:srgbClr val="FF66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spcBef>
                <a:spcPct val="0"/>
              </a:spcBef>
            </a:pPr>
            <a:endParaRPr lang="en-US" sz="320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7171" name="WordArt 7"/>
          <p:cNvSpPr>
            <a:spLocks noChangeArrowheads="1" noChangeShapeType="1" noTextEdit="1"/>
          </p:cNvSpPr>
          <p:nvPr/>
        </p:nvSpPr>
        <p:spPr bwMode="auto">
          <a:xfrm>
            <a:off x="1066800" y="1295400"/>
            <a:ext cx="7086600" cy="6762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200" b="1" kern="10">
                <a:ln w="12700">
                  <a:solidFill>
                    <a:srgbClr val="FF330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sy="50000" kx="2115830" algn="bl" rotWithShape="0">
                    <a:srgbClr val="C0C0C0"/>
                  </a:outerShdw>
                </a:effectLst>
                <a:latin typeface="Arial"/>
                <a:cs typeface="Arial"/>
              </a:rPr>
              <a:t>TOÁN  :  ÔN TẬP PHÉP NHÂN</a:t>
            </a:r>
          </a:p>
        </p:txBody>
      </p:sp>
      <p:sp>
        <p:nvSpPr>
          <p:cNvPr id="98323" name="Text Box 19"/>
          <p:cNvSpPr txBox="1">
            <a:spLocks noChangeArrowheads="1"/>
          </p:cNvSpPr>
          <p:nvPr/>
        </p:nvSpPr>
        <p:spPr bwMode="auto">
          <a:xfrm>
            <a:off x="1519238" y="3073400"/>
            <a:ext cx="6019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b="1">
                <a:solidFill>
                  <a:schemeClr val="tx1"/>
                </a:solidFill>
                <a:latin typeface="Arial" charset="0"/>
              </a:rPr>
              <a:t>a)  2,5 x 7,8 x 4 = …………</a:t>
            </a:r>
          </a:p>
        </p:txBody>
      </p:sp>
      <p:sp>
        <p:nvSpPr>
          <p:cNvPr id="98324" name="Text Box 20"/>
          <p:cNvSpPr txBox="1">
            <a:spLocks noChangeArrowheads="1"/>
          </p:cNvSpPr>
          <p:nvPr/>
        </p:nvSpPr>
        <p:spPr bwMode="auto">
          <a:xfrm>
            <a:off x="1524000" y="4006850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b="1">
                <a:solidFill>
                  <a:schemeClr val="tx1"/>
                </a:solidFill>
                <a:latin typeface="Arial" charset="0"/>
              </a:rPr>
              <a:t>b)  0,5 x 9,6 x 2 = …………</a:t>
            </a:r>
          </a:p>
        </p:txBody>
      </p:sp>
      <p:sp>
        <p:nvSpPr>
          <p:cNvPr id="98325" name="Text Box 21"/>
          <p:cNvSpPr txBox="1">
            <a:spLocks noChangeArrowheads="1"/>
          </p:cNvSpPr>
          <p:nvPr/>
        </p:nvSpPr>
        <p:spPr bwMode="auto">
          <a:xfrm>
            <a:off x="1524000" y="4921250"/>
            <a:ext cx="7162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b="1">
                <a:solidFill>
                  <a:schemeClr val="tx1"/>
                </a:solidFill>
                <a:latin typeface="Arial" charset="0"/>
              </a:rPr>
              <a:t>c)  8,36 x 5 x 0,2 = …………</a:t>
            </a:r>
          </a:p>
        </p:txBody>
      </p:sp>
      <p:sp>
        <p:nvSpPr>
          <p:cNvPr id="98326" name="Text Box 22"/>
          <p:cNvSpPr txBox="1">
            <a:spLocks noChangeArrowheads="1"/>
          </p:cNvSpPr>
          <p:nvPr/>
        </p:nvSpPr>
        <p:spPr bwMode="auto">
          <a:xfrm>
            <a:off x="1524000" y="5759450"/>
            <a:ext cx="69342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b="1">
                <a:solidFill>
                  <a:schemeClr val="tx1"/>
                </a:solidFill>
                <a:latin typeface="Arial" charset="0"/>
              </a:rPr>
              <a:t>d)  8,3 x 7,9 + 7,9 x 1,7= …………</a:t>
            </a:r>
          </a:p>
        </p:txBody>
      </p:sp>
      <p:pic>
        <p:nvPicPr>
          <p:cNvPr id="7176" name="Picture 13" descr="Buombay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1600200" y="6477000"/>
            <a:ext cx="6858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8328" name="Text Box 24"/>
          <p:cNvSpPr txBox="1">
            <a:spLocks noChangeArrowheads="1"/>
          </p:cNvSpPr>
          <p:nvPr/>
        </p:nvSpPr>
        <p:spPr bwMode="auto">
          <a:xfrm>
            <a:off x="228600" y="2286000"/>
            <a:ext cx="86106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2800" b="1" i="1">
                <a:solidFill>
                  <a:srgbClr val="FF3300"/>
                </a:solidFill>
                <a:latin typeface="Arial" charset="0"/>
              </a:rPr>
              <a:t> </a:t>
            </a:r>
            <a:r>
              <a:rPr lang="en-US" b="1" u="sng">
                <a:solidFill>
                  <a:srgbClr val="FF0000"/>
                </a:solidFill>
                <a:latin typeface="Arial" charset="0"/>
              </a:rPr>
              <a:t>Bài 3: Tính bằng cách thuận tiện nhất</a:t>
            </a:r>
            <a:r>
              <a:rPr lang="en-US" b="1">
                <a:solidFill>
                  <a:srgbClr val="FF0000"/>
                </a:solidFill>
                <a:latin typeface="Arial" charset="0"/>
              </a:rPr>
              <a:t>.</a:t>
            </a:r>
            <a:endParaRPr lang="en-US">
              <a:solidFill>
                <a:srgbClr val="FF0000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98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983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983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983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83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83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8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83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83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8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983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983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8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983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983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98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09" grpId="0" animBg="1"/>
      <p:bldP spid="98323" grpId="0"/>
      <p:bldP spid="98324" grpId="0"/>
      <p:bldP spid="98325" grpId="0"/>
      <p:bldP spid="9832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3" name="Text Box 3"/>
          <p:cNvSpPr txBox="1">
            <a:spLocks noChangeArrowheads="1"/>
          </p:cNvSpPr>
          <p:nvPr/>
        </p:nvSpPr>
        <p:spPr bwMode="auto">
          <a:xfrm>
            <a:off x="619125" y="1371600"/>
            <a:ext cx="8162925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sz="2400" b="1">
                <a:solidFill>
                  <a:srgbClr val="FF3300"/>
                </a:solidFill>
                <a:latin typeface="Arial" charset="0"/>
              </a:rPr>
              <a:t>   </a:t>
            </a:r>
            <a:r>
              <a:rPr lang="en-US" sz="2400" b="1">
                <a:solidFill>
                  <a:schemeClr val="tx1"/>
                </a:solidFill>
                <a:latin typeface="Arial" charset="0"/>
              </a:rPr>
              <a:t>         Một ô tô và một xe máy khởi hành cùng một lúc và </a:t>
            </a:r>
            <a:r>
              <a:rPr lang="vi-VN" sz="2400" b="1">
                <a:solidFill>
                  <a:schemeClr val="tx1"/>
                </a:solidFill>
                <a:latin typeface="Arial" charset="0"/>
              </a:rPr>
              <a:t>đ</a:t>
            </a:r>
            <a:r>
              <a:rPr lang="en-US" sz="2400" b="1">
                <a:solidFill>
                  <a:schemeClr val="tx1"/>
                </a:solidFill>
                <a:latin typeface="Arial" charset="0"/>
              </a:rPr>
              <a:t>i ng</a:t>
            </a:r>
            <a:r>
              <a:rPr lang="vi-VN" sz="2400" b="1">
                <a:solidFill>
                  <a:schemeClr val="tx1"/>
                </a:solidFill>
                <a:latin typeface="Arial" charset="0"/>
              </a:rPr>
              <a:t>ư</a:t>
            </a:r>
            <a:r>
              <a:rPr lang="en-US" sz="2400" b="1">
                <a:solidFill>
                  <a:schemeClr val="tx1"/>
                </a:solidFill>
                <a:latin typeface="Arial" charset="0"/>
              </a:rPr>
              <a:t>ợc chiều nhau. Ô tô </a:t>
            </a:r>
            <a:r>
              <a:rPr lang="en-US" sz="2400">
                <a:solidFill>
                  <a:schemeClr val="tx1"/>
                </a:solidFill>
                <a:latin typeface="Arial" charset="0"/>
              </a:rPr>
              <a:t>đ</a:t>
            </a:r>
            <a:r>
              <a:rPr lang="en-US" sz="2400" b="1">
                <a:solidFill>
                  <a:schemeClr val="tx1"/>
                </a:solidFill>
                <a:latin typeface="Arial" charset="0"/>
              </a:rPr>
              <a:t>i từ A với vận tốc 48,5 km/giờ, xe máy </a:t>
            </a:r>
            <a:r>
              <a:rPr lang="vi-VN" sz="2400" b="1">
                <a:solidFill>
                  <a:schemeClr val="tx1"/>
                </a:solidFill>
                <a:latin typeface="Arial" charset="0"/>
              </a:rPr>
              <a:t>đ</a:t>
            </a:r>
            <a:r>
              <a:rPr lang="en-US" sz="2400" b="1">
                <a:solidFill>
                  <a:schemeClr val="tx1"/>
                </a:solidFill>
                <a:latin typeface="Arial" charset="0"/>
              </a:rPr>
              <a:t>i từ B với vận tốc 33,5 km/giờ. Sau 1giờ 30phút ô tô và xe máy gặp nhau tại C. Hỏi quãng </a:t>
            </a:r>
            <a:r>
              <a:rPr lang="vi-VN" sz="2400" b="1">
                <a:solidFill>
                  <a:schemeClr val="tx1"/>
                </a:solidFill>
                <a:latin typeface="Arial" charset="0"/>
              </a:rPr>
              <a:t>đư</a:t>
            </a:r>
            <a:r>
              <a:rPr lang="en-US" sz="2400" b="1">
                <a:solidFill>
                  <a:schemeClr val="tx1"/>
                </a:solidFill>
                <a:latin typeface="Arial" charset="0"/>
              </a:rPr>
              <a:t>ờng AB dài bao nhiêu ki-lô-mét?</a:t>
            </a:r>
          </a:p>
        </p:txBody>
      </p:sp>
      <p:sp>
        <p:nvSpPr>
          <p:cNvPr id="87044" name="Text Box 4"/>
          <p:cNvSpPr txBox="1">
            <a:spLocks noChangeArrowheads="1"/>
          </p:cNvSpPr>
          <p:nvPr/>
        </p:nvSpPr>
        <p:spPr bwMode="auto">
          <a:xfrm>
            <a:off x="533400" y="3595688"/>
            <a:ext cx="2209800" cy="46196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sz="2400" b="1" u="sng">
                <a:solidFill>
                  <a:srgbClr val="CC3300"/>
                </a:solidFill>
                <a:latin typeface="Arial" charset="0"/>
              </a:rPr>
              <a:t>Tóm tắt:</a:t>
            </a:r>
          </a:p>
        </p:txBody>
      </p:sp>
      <p:sp>
        <p:nvSpPr>
          <p:cNvPr id="87045" name="Text Box 5"/>
          <p:cNvSpPr txBox="1">
            <a:spLocks noChangeArrowheads="1"/>
          </p:cNvSpPr>
          <p:nvPr/>
        </p:nvSpPr>
        <p:spPr bwMode="auto">
          <a:xfrm>
            <a:off x="8020050" y="4724400"/>
            <a:ext cx="42386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sz="2400" b="1">
                <a:solidFill>
                  <a:srgbClr val="0000FF"/>
                </a:solidFill>
                <a:latin typeface="Arial" charset="0"/>
              </a:rPr>
              <a:t>B</a:t>
            </a:r>
          </a:p>
        </p:txBody>
      </p:sp>
      <p:sp>
        <p:nvSpPr>
          <p:cNvPr id="87046" name="Text Box 6"/>
          <p:cNvSpPr txBox="1">
            <a:spLocks noChangeArrowheads="1"/>
          </p:cNvSpPr>
          <p:nvPr/>
        </p:nvSpPr>
        <p:spPr bwMode="auto">
          <a:xfrm>
            <a:off x="742950" y="4824413"/>
            <a:ext cx="3810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sz="2400" b="1">
                <a:solidFill>
                  <a:srgbClr val="0000FF"/>
                </a:solidFill>
                <a:latin typeface="Arial" charset="0"/>
              </a:rPr>
              <a:t>A</a:t>
            </a:r>
          </a:p>
        </p:txBody>
      </p:sp>
      <p:sp>
        <p:nvSpPr>
          <p:cNvPr id="87047" name="Text Box 7"/>
          <p:cNvSpPr txBox="1">
            <a:spLocks noChangeArrowheads="1"/>
          </p:cNvSpPr>
          <p:nvPr/>
        </p:nvSpPr>
        <p:spPr bwMode="auto">
          <a:xfrm>
            <a:off x="4876800" y="5129213"/>
            <a:ext cx="3810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sz="2400" b="1">
                <a:solidFill>
                  <a:srgbClr val="0000FF"/>
                </a:solidFill>
                <a:latin typeface="Arial" charset="0"/>
              </a:rPr>
              <a:t>C</a:t>
            </a:r>
          </a:p>
        </p:txBody>
      </p:sp>
      <p:sp>
        <p:nvSpPr>
          <p:cNvPr id="8199" name="WordArt 8"/>
          <p:cNvSpPr>
            <a:spLocks noChangeArrowheads="1" noChangeShapeType="1" noTextEdit="1"/>
          </p:cNvSpPr>
          <p:nvPr/>
        </p:nvSpPr>
        <p:spPr bwMode="auto">
          <a:xfrm>
            <a:off x="1752600" y="685800"/>
            <a:ext cx="66294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2800" b="1" kern="10">
                <a:ln w="12700">
                  <a:solidFill>
                    <a:srgbClr val="FF330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sy="50000" kx="2115830" algn="bl" rotWithShape="0">
                    <a:srgbClr val="C0C0C0"/>
                  </a:outerShdw>
                </a:effectLst>
                <a:latin typeface="Arial"/>
                <a:cs typeface="Arial"/>
              </a:rPr>
              <a:t>TOÁN: ÔN TẬP PHÉP NHÂN</a:t>
            </a:r>
          </a:p>
        </p:txBody>
      </p:sp>
      <p:pic>
        <p:nvPicPr>
          <p:cNvPr id="87049" name="Picture 9" descr="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0" y="3657600"/>
            <a:ext cx="1752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-1447800" y="4044950"/>
            <a:ext cx="1447800" cy="679450"/>
            <a:chOff x="993" y="2830"/>
            <a:chExt cx="912" cy="428"/>
          </a:xfrm>
        </p:grpSpPr>
        <p:pic>
          <p:nvPicPr>
            <p:cNvPr id="8217" name="Picture 11" descr="CAR084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993" y="2830"/>
              <a:ext cx="912" cy="4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218" name="Picture 12" descr="GRNMS056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008" y="3072"/>
              <a:ext cx="177" cy="1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219" name="Picture 13" descr="GRNMS056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632" y="3072"/>
              <a:ext cx="177" cy="1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87054" name="Line 14"/>
          <p:cNvSpPr>
            <a:spLocks noChangeShapeType="1"/>
          </p:cNvSpPr>
          <p:nvPr/>
        </p:nvSpPr>
        <p:spPr bwMode="auto">
          <a:xfrm flipV="1">
            <a:off x="1143000" y="5181600"/>
            <a:ext cx="6934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03" name="Line 15"/>
          <p:cNvSpPr>
            <a:spLocks noChangeShapeType="1"/>
          </p:cNvSpPr>
          <p:nvPr/>
        </p:nvSpPr>
        <p:spPr bwMode="auto">
          <a:xfrm>
            <a:off x="1143000" y="5133975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04" name="Line 16"/>
          <p:cNvSpPr>
            <a:spLocks noChangeShapeType="1"/>
          </p:cNvSpPr>
          <p:nvPr/>
        </p:nvSpPr>
        <p:spPr bwMode="auto">
          <a:xfrm>
            <a:off x="5105400" y="5153025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05" name="Line 17"/>
          <p:cNvSpPr>
            <a:spLocks noChangeShapeType="1"/>
          </p:cNvSpPr>
          <p:nvPr/>
        </p:nvSpPr>
        <p:spPr bwMode="auto">
          <a:xfrm>
            <a:off x="8077200" y="5153025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7058" name="Text Box 18"/>
          <p:cNvSpPr txBox="1">
            <a:spLocks noChangeArrowheads="1"/>
          </p:cNvSpPr>
          <p:nvPr/>
        </p:nvSpPr>
        <p:spPr bwMode="auto">
          <a:xfrm>
            <a:off x="533400" y="5410200"/>
            <a:ext cx="1676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sz="2000" b="1">
                <a:solidFill>
                  <a:schemeClr val="tx1"/>
                </a:solidFill>
                <a:latin typeface="Arial" charset="0"/>
              </a:rPr>
              <a:t>48,5km/giờ</a:t>
            </a:r>
          </a:p>
        </p:txBody>
      </p:sp>
      <p:sp>
        <p:nvSpPr>
          <p:cNvPr id="87059" name="Text Box 19"/>
          <p:cNvSpPr txBox="1">
            <a:spLocks noChangeArrowheads="1"/>
          </p:cNvSpPr>
          <p:nvPr/>
        </p:nvSpPr>
        <p:spPr bwMode="auto">
          <a:xfrm>
            <a:off x="7010400" y="5476875"/>
            <a:ext cx="1828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sz="2000" b="1">
                <a:solidFill>
                  <a:schemeClr val="tx1"/>
                </a:solidFill>
                <a:latin typeface="Arial" charset="0"/>
              </a:rPr>
              <a:t>33,5km/giờ</a:t>
            </a:r>
          </a:p>
        </p:txBody>
      </p:sp>
      <p:sp>
        <p:nvSpPr>
          <p:cNvPr id="87060" name="AutoShape 20"/>
          <p:cNvSpPr>
            <a:spLocks/>
          </p:cNvSpPr>
          <p:nvPr/>
        </p:nvSpPr>
        <p:spPr bwMode="auto">
          <a:xfrm rot="5400000">
            <a:off x="4305300" y="1385888"/>
            <a:ext cx="609600" cy="6934200"/>
          </a:xfrm>
          <a:prstGeom prst="leftBrace">
            <a:avLst>
              <a:gd name="adj1" fmla="val 94792"/>
              <a:gd name="adj2" fmla="val 42384"/>
            </a:avLst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rot="10800000" vert="eaVert" wrap="none" anchor="ctr"/>
          <a:lstStyle/>
          <a:p>
            <a:pPr>
              <a:spcBef>
                <a:spcPct val="0"/>
              </a:spcBef>
            </a:pPr>
            <a:endParaRPr lang="en-US" sz="2400" b="1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87061" name="Text Box 21"/>
          <p:cNvSpPr txBox="1">
            <a:spLocks noChangeArrowheads="1"/>
          </p:cNvSpPr>
          <p:nvPr/>
        </p:nvSpPr>
        <p:spPr bwMode="auto">
          <a:xfrm>
            <a:off x="3581400" y="6096000"/>
            <a:ext cx="2743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sz="2400" b="1">
                <a:solidFill>
                  <a:srgbClr val="CC3300"/>
                </a:solidFill>
                <a:latin typeface="Arial" charset="0"/>
              </a:rPr>
              <a:t>Sau 1giờ 30 phút</a:t>
            </a:r>
          </a:p>
        </p:txBody>
      </p:sp>
      <p:sp>
        <p:nvSpPr>
          <p:cNvPr id="87062" name="Text Box 22"/>
          <p:cNvSpPr txBox="1">
            <a:spLocks noChangeArrowheads="1"/>
          </p:cNvSpPr>
          <p:nvPr/>
        </p:nvSpPr>
        <p:spPr bwMode="auto">
          <a:xfrm>
            <a:off x="4495800" y="3505200"/>
            <a:ext cx="1143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sz="2400" b="1">
                <a:solidFill>
                  <a:srgbClr val="CC3300"/>
                </a:solidFill>
                <a:latin typeface="Arial" charset="0"/>
              </a:rPr>
              <a:t>?km</a:t>
            </a:r>
          </a:p>
        </p:txBody>
      </p:sp>
      <p:sp>
        <p:nvSpPr>
          <p:cNvPr id="87065" name="Line 25"/>
          <p:cNvSpPr>
            <a:spLocks noChangeShapeType="1"/>
          </p:cNvSpPr>
          <p:nvPr/>
        </p:nvSpPr>
        <p:spPr bwMode="auto">
          <a:xfrm>
            <a:off x="823913" y="4876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7066" name="Line 26"/>
          <p:cNvSpPr>
            <a:spLocks noChangeShapeType="1"/>
          </p:cNvSpPr>
          <p:nvPr/>
        </p:nvSpPr>
        <p:spPr bwMode="auto">
          <a:xfrm flipH="1">
            <a:off x="8001000" y="4772025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213" name="Rectangle 27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76200" cap="sq">
            <a:solidFill>
              <a:srgbClr val="FF66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spcBef>
                <a:spcPct val="0"/>
              </a:spcBef>
            </a:pPr>
            <a:endParaRPr lang="en-US" sz="280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8214" name="AutoShape 29"/>
          <p:cNvSpPr>
            <a:spLocks noChangeArrowheads="1"/>
          </p:cNvSpPr>
          <p:nvPr/>
        </p:nvSpPr>
        <p:spPr bwMode="auto">
          <a:xfrm>
            <a:off x="762000" y="609600"/>
            <a:ext cx="685800" cy="381000"/>
          </a:xfrm>
          <a:prstGeom prst="wedgeRoundRectCallout">
            <a:avLst>
              <a:gd name="adj1" fmla="val -54861"/>
              <a:gd name="adj2" fmla="val 150000"/>
              <a:gd name="adj3" fmla="val 16667"/>
            </a:avLst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3200">
                <a:latin typeface="Arial" charset="0"/>
              </a:rPr>
              <a:t>  </a:t>
            </a:r>
          </a:p>
        </p:txBody>
      </p:sp>
      <p:sp>
        <p:nvSpPr>
          <p:cNvPr id="87070" name="AutoShape 30"/>
          <p:cNvSpPr>
            <a:spLocks noChangeArrowheads="1"/>
          </p:cNvSpPr>
          <p:nvPr/>
        </p:nvSpPr>
        <p:spPr bwMode="auto">
          <a:xfrm>
            <a:off x="304800" y="1066800"/>
            <a:ext cx="1219200" cy="533400"/>
          </a:xfrm>
          <a:prstGeom prst="wedgeRoundRectCallout">
            <a:avLst>
              <a:gd name="adj1" fmla="val 69921"/>
              <a:gd name="adj2" fmla="val 93750"/>
              <a:gd name="adj3" fmla="val 16667"/>
            </a:avLst>
          </a:prstGeom>
          <a:solidFill>
            <a:schemeClr val="hlink"/>
          </a:solidFill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2400" b="1">
                <a:solidFill>
                  <a:srgbClr val="FFFF00"/>
                </a:solidFill>
                <a:latin typeface="Arial" charset="0"/>
              </a:rPr>
              <a:t>Bài 2</a:t>
            </a:r>
          </a:p>
          <a:p>
            <a:endParaRPr lang="en-US" sz="4000" b="1">
              <a:solidFill>
                <a:srgbClr val="FFFF00"/>
              </a:solidFill>
              <a:latin typeface="Arial" charset="0"/>
            </a:endParaRPr>
          </a:p>
        </p:txBody>
      </p:sp>
      <p:pic>
        <p:nvPicPr>
          <p:cNvPr id="87072" name="Picture 32" descr="RBWBUTNW">
            <a:hlinkClick r:id="" action="ppaction://noaction"/>
          </p:cNvPr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14863" y="3670300"/>
            <a:ext cx="88900" cy="7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870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7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7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70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70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7917 0.00509 L 0.5375 0.00509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9" y="0"/>
                                    </p:animMotion>
                                  </p:childTnLst>
                                </p:cTn>
                              </p:par>
                              <p:par>
                                <p:cTn id="24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3.33333E-6 L -0.45416 -3.33333E-6 " pathEditMode="relative" rAng="0" ptsTypes="AA">
                                      <p:cBhvr>
                                        <p:cTn id="25" dur="2000" fill="hold"/>
                                        <p:tgtEl>
                                          <p:spTgt spid="870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70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70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70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70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7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7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870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70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870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870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70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870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870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870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870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870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7" dur="2000"/>
                                        <p:tgtEl>
                                          <p:spTgt spid="87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870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870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87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7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2000" fill="hold"/>
                                        <p:tgtEl>
                                          <p:spTgt spid="870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2000" fill="hold"/>
                                        <p:tgtEl>
                                          <p:spTgt spid="870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79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1" dur="500"/>
                                        <p:tgtEl>
                                          <p:spTgt spid="870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4" grpId="0" animBg="1"/>
      <p:bldP spid="87045" grpId="0"/>
      <p:bldP spid="87046" grpId="0"/>
      <p:bldP spid="87047" grpId="0"/>
      <p:bldP spid="87054" grpId="0" animBg="1"/>
      <p:bldP spid="87058" grpId="0"/>
      <p:bldP spid="87059" grpId="0"/>
      <p:bldP spid="87060" grpId="0" animBg="1"/>
      <p:bldP spid="87061" grpId="0"/>
      <p:bldP spid="87062" grpId="0"/>
      <p:bldP spid="87065" grpId="0" animBg="1"/>
      <p:bldP spid="87066" grpId="0" animBg="1"/>
      <p:bldP spid="8707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happy_daisy_hb">
            <a:hlinkClick r:id="" action="ppaction://noaction">
              <a:snd r:embed="rId2" name="applause.wav"/>
            </a:hlinkClick>
          </p:cNvPr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01000" y="76200"/>
            <a:ext cx="914400" cy="703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19" name="Picture 3" descr="happy_daisy_hb">
            <a:hlinkClick r:id="" action="ppaction://noaction">
              <a:snd r:embed="rId2" name="applause.wav"/>
            </a:hlinkClick>
          </p:cNvPr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1288" y="96838"/>
            <a:ext cx="914400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0" name="Text Box 9"/>
          <p:cNvSpPr txBox="1">
            <a:spLocks noChangeArrowheads="1"/>
          </p:cNvSpPr>
          <p:nvPr/>
        </p:nvSpPr>
        <p:spPr bwMode="auto">
          <a:xfrm>
            <a:off x="157163" y="3748088"/>
            <a:ext cx="37338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sz="2400" b="1">
                <a:solidFill>
                  <a:schemeClr val="tx1"/>
                </a:solidFill>
                <a:latin typeface="Arial" charset="0"/>
              </a:rPr>
              <a:t>- Tính chất giao hoán :</a:t>
            </a:r>
            <a:endParaRPr lang="en-US" sz="3200" b="1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9221" name="Text Box 10"/>
          <p:cNvSpPr txBox="1">
            <a:spLocks noChangeArrowheads="1"/>
          </p:cNvSpPr>
          <p:nvPr/>
        </p:nvSpPr>
        <p:spPr bwMode="auto">
          <a:xfrm>
            <a:off x="142875" y="4281488"/>
            <a:ext cx="39433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sz="2400" b="1">
                <a:solidFill>
                  <a:schemeClr val="tx1"/>
                </a:solidFill>
                <a:latin typeface="Arial" charset="0"/>
              </a:rPr>
              <a:t>- Tính chất kết hợp      :</a:t>
            </a:r>
          </a:p>
        </p:txBody>
      </p:sp>
      <p:sp>
        <p:nvSpPr>
          <p:cNvPr id="9222" name="Text Box 11"/>
          <p:cNvSpPr txBox="1">
            <a:spLocks noChangeArrowheads="1"/>
          </p:cNvSpPr>
          <p:nvPr/>
        </p:nvSpPr>
        <p:spPr bwMode="auto">
          <a:xfrm>
            <a:off x="157163" y="4814888"/>
            <a:ext cx="45720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sz="2400" b="1">
                <a:solidFill>
                  <a:schemeClr val="tx1"/>
                </a:solidFill>
                <a:latin typeface="Arial" charset="0"/>
              </a:rPr>
              <a:t>- Nhân một tổng với một số :</a:t>
            </a:r>
            <a:endParaRPr lang="en-US" sz="3200" b="1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9223" name="Text Box 12"/>
          <p:cNvSpPr txBox="1">
            <a:spLocks noChangeArrowheads="1"/>
          </p:cNvSpPr>
          <p:nvPr/>
        </p:nvSpPr>
        <p:spPr bwMode="auto">
          <a:xfrm>
            <a:off x="5410200" y="5226050"/>
            <a:ext cx="29718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sz="3200" b="1">
                <a:solidFill>
                  <a:schemeClr val="tx1"/>
                </a:solidFill>
                <a:latin typeface="Arial" charset="0"/>
              </a:rPr>
              <a:t>1</a:t>
            </a:r>
            <a:r>
              <a:rPr lang="en-US" sz="2400" b="1">
                <a:solidFill>
                  <a:schemeClr val="tx1"/>
                </a:solidFill>
                <a:latin typeface="Arial" charset="0"/>
              </a:rPr>
              <a:t> x </a:t>
            </a:r>
            <a:r>
              <a:rPr lang="en-US" sz="3200" b="1">
                <a:solidFill>
                  <a:schemeClr val="tx1"/>
                </a:solidFill>
                <a:latin typeface="Arial" charset="0"/>
              </a:rPr>
              <a:t>a</a:t>
            </a:r>
            <a:r>
              <a:rPr lang="en-US" sz="2400" b="1">
                <a:solidFill>
                  <a:schemeClr val="tx1"/>
                </a:solidFill>
                <a:latin typeface="Arial" charset="0"/>
              </a:rPr>
              <a:t> = </a:t>
            </a:r>
            <a:r>
              <a:rPr lang="en-US" sz="3200" b="1">
                <a:solidFill>
                  <a:schemeClr val="tx1"/>
                </a:solidFill>
                <a:latin typeface="Arial" charset="0"/>
              </a:rPr>
              <a:t>a</a:t>
            </a:r>
            <a:r>
              <a:rPr lang="en-US" sz="2400" b="1">
                <a:solidFill>
                  <a:schemeClr val="tx1"/>
                </a:solidFill>
                <a:latin typeface="Arial" charset="0"/>
              </a:rPr>
              <a:t> x </a:t>
            </a:r>
            <a:r>
              <a:rPr lang="en-US" sz="3200" b="1">
                <a:solidFill>
                  <a:schemeClr val="tx1"/>
                </a:solidFill>
                <a:latin typeface="Arial" charset="0"/>
              </a:rPr>
              <a:t>1</a:t>
            </a:r>
            <a:r>
              <a:rPr lang="en-US" sz="2400" b="1">
                <a:solidFill>
                  <a:schemeClr val="tx1"/>
                </a:solidFill>
                <a:latin typeface="Arial" charset="0"/>
              </a:rPr>
              <a:t> = </a:t>
            </a:r>
            <a:r>
              <a:rPr lang="en-US" sz="3200" b="1">
                <a:solidFill>
                  <a:schemeClr val="tx1"/>
                </a:solidFill>
                <a:latin typeface="Arial" charset="0"/>
              </a:rPr>
              <a:t>a</a:t>
            </a:r>
          </a:p>
        </p:txBody>
      </p:sp>
      <p:sp>
        <p:nvSpPr>
          <p:cNvPr id="9224" name="Text Box 13"/>
          <p:cNvSpPr txBox="1">
            <a:spLocks noChangeArrowheads="1"/>
          </p:cNvSpPr>
          <p:nvPr/>
        </p:nvSpPr>
        <p:spPr bwMode="auto">
          <a:xfrm>
            <a:off x="228600" y="5881688"/>
            <a:ext cx="52387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sz="2400" b="1">
                <a:solidFill>
                  <a:schemeClr val="tx1"/>
                </a:solidFill>
                <a:latin typeface="Arial" charset="0"/>
              </a:rPr>
              <a:t>- Phép nhân có thừa số bằng 0 :</a:t>
            </a:r>
            <a:endParaRPr lang="en-US" sz="3200" b="1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9225" name="WordArt 14"/>
          <p:cNvSpPr>
            <a:spLocks noChangeArrowheads="1" noChangeShapeType="1" noTextEdit="1"/>
          </p:cNvSpPr>
          <p:nvPr/>
        </p:nvSpPr>
        <p:spPr bwMode="auto">
          <a:xfrm>
            <a:off x="1143000" y="838200"/>
            <a:ext cx="6553200" cy="304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2800" b="1" kern="10">
                <a:ln w="12700">
                  <a:solidFill>
                    <a:srgbClr val="FF330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sy="50000" kx="2115830" algn="bl" rotWithShape="0">
                    <a:srgbClr val="C0C0C0"/>
                  </a:outerShdw>
                </a:effectLst>
                <a:latin typeface="Arial"/>
                <a:cs typeface="Arial"/>
              </a:rPr>
              <a:t>TOÁN: ÔN TẬP PHÉP NHÂN</a:t>
            </a:r>
          </a:p>
        </p:txBody>
      </p:sp>
      <p:sp>
        <p:nvSpPr>
          <p:cNvPr id="9226" name="Text Box 15"/>
          <p:cNvSpPr txBox="1">
            <a:spLocks noChangeArrowheads="1"/>
          </p:cNvSpPr>
          <p:nvPr/>
        </p:nvSpPr>
        <p:spPr bwMode="auto">
          <a:xfrm>
            <a:off x="0" y="0"/>
            <a:ext cx="9144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endParaRPr lang="en-US" sz="2400" b="1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9227" name="Text Box 16"/>
          <p:cNvSpPr txBox="1">
            <a:spLocks noChangeArrowheads="1"/>
          </p:cNvSpPr>
          <p:nvPr/>
        </p:nvSpPr>
        <p:spPr bwMode="auto">
          <a:xfrm>
            <a:off x="0" y="0"/>
            <a:ext cx="8991600" cy="6002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endParaRPr lang="en-US" sz="2400" b="1">
              <a:solidFill>
                <a:schemeClr val="tx1"/>
              </a:solidFill>
              <a:latin typeface="Arial" charset="0"/>
            </a:endParaRPr>
          </a:p>
          <a:p>
            <a:pPr algn="l"/>
            <a:endParaRPr lang="en-US" sz="2400" b="1">
              <a:solidFill>
                <a:schemeClr val="tx1"/>
              </a:solidFill>
              <a:latin typeface="Arial" charset="0"/>
            </a:endParaRPr>
          </a:p>
          <a:p>
            <a:pPr algn="l"/>
            <a:endParaRPr lang="en-US" sz="2400" b="1">
              <a:solidFill>
                <a:schemeClr val="tx1"/>
              </a:solidFill>
              <a:latin typeface="Arial" charset="0"/>
            </a:endParaRPr>
          </a:p>
          <a:p>
            <a:pPr algn="l"/>
            <a:endParaRPr lang="en-US" sz="2400" b="1">
              <a:solidFill>
                <a:schemeClr val="tx1"/>
              </a:solidFill>
              <a:latin typeface="Arial" charset="0"/>
            </a:endParaRPr>
          </a:p>
          <a:p>
            <a:pPr algn="l"/>
            <a:endParaRPr lang="en-US" sz="2400" b="1">
              <a:solidFill>
                <a:schemeClr val="tx1"/>
              </a:solidFill>
              <a:latin typeface="Arial" charset="0"/>
            </a:endParaRPr>
          </a:p>
          <a:p>
            <a:pPr algn="l"/>
            <a:endParaRPr lang="en-US" sz="2400" b="1">
              <a:solidFill>
                <a:schemeClr val="tx1"/>
              </a:solidFill>
              <a:latin typeface="Arial" charset="0"/>
            </a:endParaRPr>
          </a:p>
          <a:p>
            <a:pPr algn="l"/>
            <a:endParaRPr lang="en-US" sz="2400" b="1">
              <a:solidFill>
                <a:schemeClr val="tx1"/>
              </a:solidFill>
              <a:latin typeface="Arial" charset="0"/>
            </a:endParaRPr>
          </a:p>
          <a:p>
            <a:pPr algn="l"/>
            <a:endParaRPr lang="en-US" sz="2400" b="1">
              <a:solidFill>
                <a:schemeClr val="tx1"/>
              </a:solidFill>
              <a:latin typeface="Arial" charset="0"/>
            </a:endParaRPr>
          </a:p>
          <a:p>
            <a:pPr algn="l"/>
            <a:endParaRPr lang="en-US" sz="2400" b="1">
              <a:solidFill>
                <a:schemeClr val="tx1"/>
              </a:solidFill>
              <a:latin typeface="Arial" charset="0"/>
            </a:endParaRPr>
          </a:p>
          <a:p>
            <a:pPr algn="l"/>
            <a:endParaRPr lang="en-US" sz="2400" b="1">
              <a:solidFill>
                <a:schemeClr val="tx1"/>
              </a:solidFill>
              <a:latin typeface="Arial" charset="0"/>
            </a:endParaRPr>
          </a:p>
          <a:p>
            <a:pPr algn="l"/>
            <a:endParaRPr lang="en-US" sz="2400" b="1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9228" name="Text Box 17"/>
          <p:cNvSpPr txBox="1">
            <a:spLocks noChangeArrowheads="1"/>
          </p:cNvSpPr>
          <p:nvPr/>
        </p:nvSpPr>
        <p:spPr bwMode="auto">
          <a:xfrm>
            <a:off x="5410200" y="3692525"/>
            <a:ext cx="2362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sz="2800" b="1">
                <a:solidFill>
                  <a:schemeClr val="tx1"/>
                </a:solidFill>
                <a:latin typeface="Arial" charset="0"/>
              </a:rPr>
              <a:t>a</a:t>
            </a:r>
            <a:r>
              <a:rPr lang="en-US" sz="2000" b="1">
                <a:solidFill>
                  <a:schemeClr val="tx1"/>
                </a:solidFill>
                <a:latin typeface="Arial" charset="0"/>
              </a:rPr>
              <a:t> x </a:t>
            </a:r>
            <a:r>
              <a:rPr lang="en-US" sz="2800" b="1">
                <a:solidFill>
                  <a:schemeClr val="tx1"/>
                </a:solidFill>
                <a:latin typeface="Arial" charset="0"/>
              </a:rPr>
              <a:t>b </a:t>
            </a:r>
            <a:r>
              <a:rPr lang="en-US" sz="2000" b="1">
                <a:solidFill>
                  <a:schemeClr val="tx1"/>
                </a:solidFill>
                <a:latin typeface="Arial" charset="0"/>
              </a:rPr>
              <a:t>= </a:t>
            </a:r>
            <a:r>
              <a:rPr lang="en-US" sz="2800" b="1">
                <a:solidFill>
                  <a:schemeClr val="tx1"/>
                </a:solidFill>
                <a:latin typeface="Arial" charset="0"/>
              </a:rPr>
              <a:t>b</a:t>
            </a:r>
            <a:r>
              <a:rPr lang="en-US" sz="2000" b="1">
                <a:solidFill>
                  <a:schemeClr val="tx1"/>
                </a:solidFill>
                <a:latin typeface="Arial" charset="0"/>
              </a:rPr>
              <a:t> x </a:t>
            </a:r>
            <a:r>
              <a:rPr lang="en-US" sz="2800" b="1">
                <a:solidFill>
                  <a:schemeClr val="tx1"/>
                </a:solidFill>
                <a:latin typeface="Arial" charset="0"/>
              </a:rPr>
              <a:t>a</a:t>
            </a:r>
          </a:p>
        </p:txBody>
      </p:sp>
      <p:sp>
        <p:nvSpPr>
          <p:cNvPr id="9229" name="Text Box 18"/>
          <p:cNvSpPr txBox="1">
            <a:spLocks noChangeArrowheads="1"/>
          </p:cNvSpPr>
          <p:nvPr/>
        </p:nvSpPr>
        <p:spPr bwMode="auto">
          <a:xfrm>
            <a:off x="4419600" y="4173538"/>
            <a:ext cx="43434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sz="2400" b="1">
                <a:solidFill>
                  <a:schemeClr val="tx1"/>
                </a:solidFill>
                <a:latin typeface="Arial" charset="0"/>
              </a:rPr>
              <a:t>(</a:t>
            </a:r>
            <a:r>
              <a:rPr lang="en-US" sz="3200" b="1">
                <a:solidFill>
                  <a:schemeClr val="tx1"/>
                </a:solidFill>
                <a:latin typeface="Arial" charset="0"/>
              </a:rPr>
              <a:t> a</a:t>
            </a:r>
            <a:r>
              <a:rPr lang="en-US" sz="2400" b="1">
                <a:solidFill>
                  <a:schemeClr val="tx1"/>
                </a:solidFill>
                <a:latin typeface="Arial" charset="0"/>
              </a:rPr>
              <a:t> x </a:t>
            </a:r>
            <a:r>
              <a:rPr lang="en-US" sz="3200" b="1">
                <a:solidFill>
                  <a:schemeClr val="tx1"/>
                </a:solidFill>
                <a:latin typeface="Arial" charset="0"/>
              </a:rPr>
              <a:t>b</a:t>
            </a:r>
            <a:r>
              <a:rPr lang="en-US" sz="2400" b="1">
                <a:solidFill>
                  <a:schemeClr val="tx1"/>
                </a:solidFill>
                <a:latin typeface="Arial" charset="0"/>
              </a:rPr>
              <a:t> ) x </a:t>
            </a:r>
            <a:r>
              <a:rPr lang="en-US" sz="3200" b="1">
                <a:solidFill>
                  <a:schemeClr val="tx1"/>
                </a:solidFill>
                <a:latin typeface="Arial" charset="0"/>
              </a:rPr>
              <a:t>c</a:t>
            </a:r>
            <a:r>
              <a:rPr lang="en-US" sz="2400" b="1">
                <a:solidFill>
                  <a:schemeClr val="tx1"/>
                </a:solidFill>
                <a:latin typeface="Arial" charset="0"/>
              </a:rPr>
              <a:t> = </a:t>
            </a:r>
            <a:r>
              <a:rPr lang="en-US" sz="3200" b="1">
                <a:solidFill>
                  <a:schemeClr val="tx1"/>
                </a:solidFill>
                <a:latin typeface="Arial" charset="0"/>
              </a:rPr>
              <a:t>a</a:t>
            </a:r>
            <a:r>
              <a:rPr lang="en-US" sz="2400" b="1">
                <a:solidFill>
                  <a:schemeClr val="tx1"/>
                </a:solidFill>
                <a:latin typeface="Arial" charset="0"/>
              </a:rPr>
              <a:t> x ( </a:t>
            </a:r>
            <a:r>
              <a:rPr lang="en-US" sz="3200" b="1">
                <a:solidFill>
                  <a:schemeClr val="tx1"/>
                </a:solidFill>
                <a:latin typeface="Arial" charset="0"/>
              </a:rPr>
              <a:t>b</a:t>
            </a:r>
            <a:r>
              <a:rPr lang="en-US" sz="2400" b="1">
                <a:solidFill>
                  <a:schemeClr val="tx1"/>
                </a:solidFill>
                <a:latin typeface="Arial" charset="0"/>
              </a:rPr>
              <a:t> x </a:t>
            </a:r>
            <a:r>
              <a:rPr lang="en-US" sz="3200" b="1">
                <a:solidFill>
                  <a:schemeClr val="tx1"/>
                </a:solidFill>
                <a:latin typeface="Arial" charset="0"/>
              </a:rPr>
              <a:t>c</a:t>
            </a:r>
            <a:r>
              <a:rPr lang="en-US" sz="2400" b="1">
                <a:solidFill>
                  <a:schemeClr val="tx1"/>
                </a:solidFill>
                <a:latin typeface="Arial" charset="0"/>
              </a:rPr>
              <a:t> ) </a:t>
            </a:r>
          </a:p>
        </p:txBody>
      </p:sp>
      <p:sp>
        <p:nvSpPr>
          <p:cNvPr id="9230" name="Text Box 19"/>
          <p:cNvSpPr txBox="1">
            <a:spLocks noChangeArrowheads="1"/>
          </p:cNvSpPr>
          <p:nvPr/>
        </p:nvSpPr>
        <p:spPr bwMode="auto">
          <a:xfrm>
            <a:off x="4567238" y="4692650"/>
            <a:ext cx="44196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sz="2400" b="1">
                <a:solidFill>
                  <a:schemeClr val="tx1"/>
                </a:solidFill>
                <a:latin typeface="Arial" charset="0"/>
              </a:rPr>
              <a:t>( </a:t>
            </a:r>
            <a:r>
              <a:rPr lang="en-US" sz="3200" b="1">
                <a:solidFill>
                  <a:schemeClr val="tx1"/>
                </a:solidFill>
                <a:latin typeface="Arial" charset="0"/>
              </a:rPr>
              <a:t>a</a:t>
            </a:r>
            <a:r>
              <a:rPr lang="en-US" sz="2400" b="1">
                <a:solidFill>
                  <a:schemeClr val="tx1"/>
                </a:solidFill>
                <a:latin typeface="Arial" charset="0"/>
              </a:rPr>
              <a:t> + </a:t>
            </a:r>
            <a:r>
              <a:rPr lang="en-US" sz="3200" b="1">
                <a:solidFill>
                  <a:schemeClr val="tx1"/>
                </a:solidFill>
                <a:latin typeface="Arial" charset="0"/>
              </a:rPr>
              <a:t>b</a:t>
            </a:r>
            <a:r>
              <a:rPr lang="en-US" sz="2400" b="1">
                <a:solidFill>
                  <a:schemeClr val="tx1"/>
                </a:solidFill>
                <a:latin typeface="Arial" charset="0"/>
              </a:rPr>
              <a:t> ) x </a:t>
            </a:r>
            <a:r>
              <a:rPr lang="en-US" sz="3200" b="1">
                <a:solidFill>
                  <a:schemeClr val="tx1"/>
                </a:solidFill>
                <a:latin typeface="Arial" charset="0"/>
              </a:rPr>
              <a:t>c </a:t>
            </a:r>
            <a:r>
              <a:rPr lang="en-US" sz="2400" b="1">
                <a:solidFill>
                  <a:schemeClr val="tx1"/>
                </a:solidFill>
                <a:latin typeface="Arial" charset="0"/>
              </a:rPr>
              <a:t>= </a:t>
            </a:r>
            <a:r>
              <a:rPr lang="en-US" sz="3200" b="1">
                <a:solidFill>
                  <a:schemeClr val="tx1"/>
                </a:solidFill>
                <a:latin typeface="Arial" charset="0"/>
              </a:rPr>
              <a:t>a</a:t>
            </a:r>
            <a:r>
              <a:rPr lang="en-US" sz="2400" b="1">
                <a:solidFill>
                  <a:schemeClr val="tx1"/>
                </a:solidFill>
                <a:latin typeface="Arial" charset="0"/>
              </a:rPr>
              <a:t> x </a:t>
            </a:r>
            <a:r>
              <a:rPr lang="en-US" sz="3200" b="1">
                <a:solidFill>
                  <a:schemeClr val="tx1"/>
                </a:solidFill>
                <a:latin typeface="Arial" charset="0"/>
              </a:rPr>
              <a:t>c</a:t>
            </a:r>
            <a:r>
              <a:rPr lang="en-US" sz="2400" b="1">
                <a:solidFill>
                  <a:schemeClr val="tx1"/>
                </a:solidFill>
                <a:latin typeface="Arial" charset="0"/>
              </a:rPr>
              <a:t> + </a:t>
            </a:r>
            <a:r>
              <a:rPr lang="en-US" sz="3200" b="1">
                <a:solidFill>
                  <a:schemeClr val="tx1"/>
                </a:solidFill>
                <a:latin typeface="Arial" charset="0"/>
              </a:rPr>
              <a:t>b</a:t>
            </a:r>
            <a:r>
              <a:rPr lang="en-US" sz="2400" b="1">
                <a:solidFill>
                  <a:schemeClr val="tx1"/>
                </a:solidFill>
                <a:latin typeface="Arial" charset="0"/>
              </a:rPr>
              <a:t> x </a:t>
            </a:r>
            <a:r>
              <a:rPr lang="en-US" sz="3200" b="1">
                <a:solidFill>
                  <a:schemeClr val="tx1"/>
                </a:solidFill>
                <a:latin typeface="Arial" charset="0"/>
              </a:rPr>
              <a:t>c</a:t>
            </a:r>
          </a:p>
        </p:txBody>
      </p:sp>
      <p:sp>
        <p:nvSpPr>
          <p:cNvPr id="9231" name="Text Box 20"/>
          <p:cNvSpPr txBox="1">
            <a:spLocks noChangeArrowheads="1"/>
          </p:cNvSpPr>
          <p:nvPr/>
        </p:nvSpPr>
        <p:spPr bwMode="auto">
          <a:xfrm>
            <a:off x="152400" y="5348288"/>
            <a:ext cx="53340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sz="2400" b="1">
                <a:solidFill>
                  <a:schemeClr val="tx1"/>
                </a:solidFill>
                <a:latin typeface="Arial" charset="0"/>
              </a:rPr>
              <a:t>- Phép nhân có thừa số bằng 1 : </a:t>
            </a:r>
            <a:endParaRPr lang="en-US" sz="3200" b="1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9232" name="Text Box 21"/>
          <p:cNvSpPr txBox="1">
            <a:spLocks noChangeArrowheads="1"/>
          </p:cNvSpPr>
          <p:nvPr/>
        </p:nvSpPr>
        <p:spPr bwMode="auto">
          <a:xfrm>
            <a:off x="5486400" y="5759450"/>
            <a:ext cx="3048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sz="3200" b="1">
                <a:solidFill>
                  <a:schemeClr val="tx1"/>
                </a:solidFill>
                <a:latin typeface="Arial" charset="0"/>
              </a:rPr>
              <a:t>0</a:t>
            </a:r>
            <a:r>
              <a:rPr lang="en-US" sz="2400" b="1">
                <a:solidFill>
                  <a:schemeClr val="tx1"/>
                </a:solidFill>
                <a:latin typeface="Arial" charset="0"/>
              </a:rPr>
              <a:t> x </a:t>
            </a:r>
            <a:r>
              <a:rPr lang="en-US" sz="3200" b="1">
                <a:solidFill>
                  <a:schemeClr val="tx1"/>
                </a:solidFill>
                <a:latin typeface="Arial" charset="0"/>
              </a:rPr>
              <a:t>a</a:t>
            </a:r>
            <a:r>
              <a:rPr lang="en-US" sz="2400" b="1">
                <a:solidFill>
                  <a:schemeClr val="tx1"/>
                </a:solidFill>
                <a:latin typeface="Arial" charset="0"/>
              </a:rPr>
              <a:t> = </a:t>
            </a:r>
            <a:r>
              <a:rPr lang="en-US" sz="3200" b="1">
                <a:solidFill>
                  <a:schemeClr val="tx1"/>
                </a:solidFill>
                <a:latin typeface="Arial" charset="0"/>
              </a:rPr>
              <a:t>a </a:t>
            </a:r>
            <a:r>
              <a:rPr lang="en-US" sz="2400" b="1">
                <a:solidFill>
                  <a:schemeClr val="tx1"/>
                </a:solidFill>
                <a:latin typeface="Arial" charset="0"/>
              </a:rPr>
              <a:t>x</a:t>
            </a:r>
            <a:r>
              <a:rPr lang="en-US" sz="3200" b="1">
                <a:solidFill>
                  <a:schemeClr val="tx1"/>
                </a:solidFill>
                <a:latin typeface="Arial" charset="0"/>
              </a:rPr>
              <a:t> 0</a:t>
            </a:r>
            <a:r>
              <a:rPr lang="en-US" sz="2400" b="1">
                <a:solidFill>
                  <a:schemeClr val="tx1"/>
                </a:solidFill>
                <a:latin typeface="Arial" charset="0"/>
              </a:rPr>
              <a:t> = </a:t>
            </a:r>
            <a:r>
              <a:rPr lang="en-US" sz="3200" b="1">
                <a:solidFill>
                  <a:schemeClr val="tx1"/>
                </a:solidFill>
                <a:latin typeface="Arial" charset="0"/>
              </a:rPr>
              <a:t>0 </a:t>
            </a:r>
          </a:p>
        </p:txBody>
      </p:sp>
      <p:sp>
        <p:nvSpPr>
          <p:cNvPr id="9233" name="Rectangle 22"/>
          <p:cNvSpPr>
            <a:spLocks noChangeArrowheads="1"/>
          </p:cNvSpPr>
          <p:nvPr/>
        </p:nvSpPr>
        <p:spPr bwMode="auto">
          <a:xfrm>
            <a:off x="1600200" y="2362200"/>
            <a:ext cx="1219200" cy="4572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0"/>
              </a:spcBef>
            </a:pPr>
            <a:r>
              <a:rPr lang="en-US" sz="2000" b="1">
                <a:solidFill>
                  <a:srgbClr val="FFFF00"/>
                </a:solidFill>
                <a:latin typeface="Arial" charset="0"/>
              </a:rPr>
              <a:t>Thừa số</a:t>
            </a:r>
          </a:p>
        </p:txBody>
      </p:sp>
      <p:sp>
        <p:nvSpPr>
          <p:cNvPr id="9234" name="Rectangle 23"/>
          <p:cNvSpPr>
            <a:spLocks noChangeArrowheads="1"/>
          </p:cNvSpPr>
          <p:nvPr/>
        </p:nvSpPr>
        <p:spPr bwMode="auto">
          <a:xfrm>
            <a:off x="2805113" y="1219200"/>
            <a:ext cx="809625" cy="357188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0"/>
              </a:spcBef>
            </a:pPr>
            <a:r>
              <a:rPr lang="en-US" sz="2000" b="1">
                <a:solidFill>
                  <a:srgbClr val="FFFF00"/>
                </a:solidFill>
                <a:latin typeface="Arial" charset="0"/>
              </a:rPr>
              <a:t>Tích</a:t>
            </a:r>
          </a:p>
        </p:txBody>
      </p:sp>
      <p:sp>
        <p:nvSpPr>
          <p:cNvPr id="9235" name="AutoShape 24"/>
          <p:cNvSpPr>
            <a:spLocks/>
          </p:cNvSpPr>
          <p:nvPr/>
        </p:nvSpPr>
        <p:spPr bwMode="auto">
          <a:xfrm rot="5400000">
            <a:off x="2081213" y="1381125"/>
            <a:ext cx="152400" cy="685800"/>
          </a:xfrm>
          <a:prstGeom prst="leftBrace">
            <a:avLst>
              <a:gd name="adj1" fmla="val 37500"/>
              <a:gd name="adj2" fmla="val 46227"/>
            </a:avLst>
          </a:prstGeom>
          <a:noFill/>
          <a:ln w="38100">
            <a:solidFill>
              <a:srgbClr val="FF00FF"/>
            </a:solidFill>
            <a:round/>
            <a:headEnd/>
            <a:tailEnd/>
          </a:ln>
        </p:spPr>
        <p:txBody>
          <a:bodyPr rot="10800000" vert="eaVert" wrap="none" anchor="ctr"/>
          <a:lstStyle/>
          <a:p>
            <a:pPr>
              <a:spcBef>
                <a:spcPct val="0"/>
              </a:spcBef>
            </a:pPr>
            <a:endParaRPr lang="en-US" sz="2400" b="1">
              <a:solidFill>
                <a:srgbClr val="FF66CC"/>
              </a:solidFill>
              <a:latin typeface="Arial" charset="0"/>
            </a:endParaRPr>
          </a:p>
        </p:txBody>
      </p:sp>
      <p:sp>
        <p:nvSpPr>
          <p:cNvPr id="9236" name="Text Box 25"/>
          <p:cNvSpPr txBox="1">
            <a:spLocks noChangeArrowheads="1"/>
          </p:cNvSpPr>
          <p:nvPr/>
        </p:nvSpPr>
        <p:spPr bwMode="auto">
          <a:xfrm>
            <a:off x="1557338" y="1643063"/>
            <a:ext cx="12954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sz="2400" b="1">
                <a:solidFill>
                  <a:schemeClr val="tx1"/>
                </a:solidFill>
                <a:latin typeface="Arial" charset="0"/>
              </a:rPr>
              <a:t> a  x  b</a:t>
            </a:r>
          </a:p>
        </p:txBody>
      </p:sp>
      <p:sp>
        <p:nvSpPr>
          <p:cNvPr id="9237" name="Line 26"/>
          <p:cNvSpPr>
            <a:spLocks noChangeShapeType="1"/>
          </p:cNvSpPr>
          <p:nvPr/>
        </p:nvSpPr>
        <p:spPr bwMode="auto">
          <a:xfrm>
            <a:off x="2209800" y="1419225"/>
            <a:ext cx="5810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38" name="Line 27"/>
          <p:cNvSpPr>
            <a:spLocks noChangeShapeType="1"/>
          </p:cNvSpPr>
          <p:nvPr/>
        </p:nvSpPr>
        <p:spPr bwMode="auto">
          <a:xfrm>
            <a:off x="2209800" y="1419225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239" name="Text Box 28"/>
          <p:cNvSpPr txBox="1">
            <a:spLocks noChangeArrowheads="1"/>
          </p:cNvSpPr>
          <p:nvPr/>
        </p:nvSpPr>
        <p:spPr bwMode="auto">
          <a:xfrm>
            <a:off x="4033838" y="1704975"/>
            <a:ext cx="533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sz="1800" b="1">
                <a:solidFill>
                  <a:schemeClr val="tx1"/>
                </a:solidFill>
                <a:latin typeface="Arial" charset="0"/>
              </a:rPr>
              <a:t>C</a:t>
            </a:r>
          </a:p>
        </p:txBody>
      </p:sp>
      <p:sp>
        <p:nvSpPr>
          <p:cNvPr id="9240" name="AutoShape 29"/>
          <p:cNvSpPr>
            <a:spLocks/>
          </p:cNvSpPr>
          <p:nvPr/>
        </p:nvSpPr>
        <p:spPr bwMode="auto">
          <a:xfrm rot="5400000">
            <a:off x="4114800" y="1524000"/>
            <a:ext cx="152400" cy="457200"/>
          </a:xfrm>
          <a:prstGeom prst="leftBrace">
            <a:avLst>
              <a:gd name="adj1" fmla="val 25000"/>
              <a:gd name="adj2" fmla="val 46227"/>
            </a:avLst>
          </a:prstGeom>
          <a:noFill/>
          <a:ln w="38100">
            <a:solidFill>
              <a:srgbClr val="FF00FF"/>
            </a:solidFill>
            <a:round/>
            <a:headEnd/>
            <a:tailEnd/>
          </a:ln>
        </p:spPr>
        <p:txBody>
          <a:bodyPr rot="10800000" vert="eaVert" wrap="none" anchor="ctr"/>
          <a:lstStyle/>
          <a:p>
            <a:pPr>
              <a:spcBef>
                <a:spcPct val="0"/>
              </a:spcBef>
            </a:pPr>
            <a:endParaRPr lang="en-US" sz="2400" b="1">
              <a:solidFill>
                <a:srgbClr val="FF00FF"/>
              </a:solidFill>
              <a:latin typeface="Arial" charset="0"/>
            </a:endParaRPr>
          </a:p>
        </p:txBody>
      </p:sp>
      <p:sp>
        <p:nvSpPr>
          <p:cNvPr id="9241" name="Line 31"/>
          <p:cNvSpPr>
            <a:spLocks noChangeShapeType="1"/>
          </p:cNvSpPr>
          <p:nvPr/>
        </p:nvSpPr>
        <p:spPr bwMode="auto">
          <a:xfrm>
            <a:off x="3629025" y="1428750"/>
            <a:ext cx="5810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42" name="Line 32"/>
          <p:cNvSpPr>
            <a:spLocks noChangeShapeType="1"/>
          </p:cNvSpPr>
          <p:nvPr/>
        </p:nvSpPr>
        <p:spPr bwMode="auto">
          <a:xfrm>
            <a:off x="4191000" y="1447800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243" name="Line 33"/>
          <p:cNvSpPr>
            <a:spLocks noChangeShapeType="1"/>
          </p:cNvSpPr>
          <p:nvPr/>
        </p:nvSpPr>
        <p:spPr bwMode="auto">
          <a:xfrm flipV="1">
            <a:off x="1828800" y="2033588"/>
            <a:ext cx="0" cy="304800"/>
          </a:xfrm>
          <a:prstGeom prst="line">
            <a:avLst/>
          </a:prstGeom>
          <a:noFill/>
          <a:ln w="28575">
            <a:solidFill>
              <a:srgbClr val="FF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244" name="Line 34"/>
          <p:cNvSpPr>
            <a:spLocks noChangeShapeType="1"/>
          </p:cNvSpPr>
          <p:nvPr/>
        </p:nvSpPr>
        <p:spPr bwMode="auto">
          <a:xfrm flipV="1">
            <a:off x="2486025" y="2028825"/>
            <a:ext cx="0" cy="304800"/>
          </a:xfrm>
          <a:prstGeom prst="line">
            <a:avLst/>
          </a:prstGeom>
          <a:noFill/>
          <a:ln w="28575">
            <a:solidFill>
              <a:srgbClr val="FF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245" name="Rectangle 36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76200" cap="sq">
            <a:solidFill>
              <a:srgbClr val="FF66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spcBef>
                <a:spcPct val="0"/>
              </a:spcBef>
            </a:pPr>
            <a:endParaRPr lang="en-US" sz="280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9246" name="Text Box 37"/>
          <p:cNvSpPr txBox="1">
            <a:spLocks noChangeArrowheads="1"/>
          </p:cNvSpPr>
          <p:nvPr/>
        </p:nvSpPr>
        <p:spPr bwMode="auto">
          <a:xfrm>
            <a:off x="228600" y="2667000"/>
            <a:ext cx="8610600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2400" b="1" i="1">
                <a:solidFill>
                  <a:srgbClr val="FF3300"/>
                </a:solidFill>
                <a:latin typeface="Arial" charset="0"/>
              </a:rPr>
              <a:t> </a:t>
            </a:r>
            <a:r>
              <a:rPr lang="en-US" sz="3200" b="1" i="1">
                <a:solidFill>
                  <a:srgbClr val="CC3300"/>
                </a:solidFill>
                <a:latin typeface="Arial" charset="0"/>
              </a:rPr>
              <a:t>Phép nhân các số tự nhiên, phân số, số thập phân </a:t>
            </a:r>
            <a:r>
              <a:rPr lang="vi-VN" sz="3200" b="1" i="1">
                <a:solidFill>
                  <a:srgbClr val="CC3300"/>
                </a:solidFill>
                <a:latin typeface="Arial" charset="0"/>
              </a:rPr>
              <a:t>đ</a:t>
            </a:r>
            <a:r>
              <a:rPr lang="en-US" sz="3200" b="1" i="1">
                <a:solidFill>
                  <a:srgbClr val="CC3300"/>
                </a:solidFill>
                <a:latin typeface="Arial" charset="0"/>
              </a:rPr>
              <a:t>ều có các tính chất sau:</a:t>
            </a:r>
            <a:endParaRPr lang="en-US" sz="3200" i="1">
              <a:solidFill>
                <a:schemeClr val="tx1"/>
              </a:solidFill>
              <a:latin typeface="Arial" charset="0"/>
            </a:endParaRPr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rgbClr val="990000"/>
            </a:solidFill>
            <a:effectLst/>
            <a:latin typeface=".VnTime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rgbClr val="990000"/>
            </a:solidFill>
            <a:effectLst/>
            <a:latin typeface=".VnTime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2413</TotalTime>
  <Words>522</Words>
  <Application>Microsoft Office PowerPoint</Application>
  <PresentationFormat>On-screen Show (4:3)</PresentationFormat>
  <Paragraphs>95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>34TRIEUKHUC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>bob</cp:lastModifiedBy>
  <cp:revision>560</cp:revision>
  <dcterms:created xsi:type="dcterms:W3CDTF">2000-12-31T17:18:31Z</dcterms:created>
  <dcterms:modified xsi:type="dcterms:W3CDTF">2019-10-11T09:16:09Z</dcterms:modified>
</cp:coreProperties>
</file>