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4" r:id="rId3"/>
    <p:sldId id="292" r:id="rId4"/>
    <p:sldId id="257" r:id="rId5"/>
    <p:sldId id="286" r:id="rId6"/>
    <p:sldId id="285" r:id="rId7"/>
    <p:sldId id="288" r:id="rId8"/>
    <p:sldId id="263" r:id="rId9"/>
    <p:sldId id="258" r:id="rId10"/>
    <p:sldId id="264" r:id="rId11"/>
    <p:sldId id="262" r:id="rId12"/>
    <p:sldId id="266" r:id="rId13"/>
    <p:sldId id="265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rgbClr val="0000CC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  <a:srgbClr val="006600"/>
    <a:srgbClr val="6600CC"/>
    <a:srgbClr val="CCFFCC"/>
    <a:srgbClr val="FFCCFF"/>
    <a:srgbClr val="F0F8A6"/>
    <a:srgbClr val="E2E9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6" autoAdjust="0"/>
    <p:restoredTop sz="94595" autoAdjust="0"/>
  </p:normalViewPr>
  <p:slideViewPr>
    <p:cSldViewPr>
      <p:cViewPr>
        <p:scale>
          <a:sx n="100" d="100"/>
          <a:sy n="100" d="100"/>
        </p:scale>
        <p:origin x="-17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6F6F-1ECF-4CD2-9D7F-2FC53F82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2174-00A0-412E-B46D-59863524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7417A-4AC1-48C7-BC67-C5C637AD3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99D2-5411-477A-ACF5-3092F8293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E7D8C-906A-42FA-A462-9707B44A6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E317-13DC-4729-98C8-B417C9545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ACDC4-794E-48B6-8A3C-BD4A5A781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4822-C5E8-45A8-8ADD-1CE1C70B1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B9800-43F7-4DC2-B42C-6573D091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3728B-5B8C-46AC-A244-D45BEAE8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3BDA0-4EE1-4AB2-9996-21F9AE9B6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0ADD860-9430-44EB-93A7-BB4983222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meatdrink_1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524000" y="2438400"/>
            <a:ext cx="6248400" cy="9144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u="none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sz="4800" u="none">
                <a:latin typeface="Arial" charset="0"/>
              </a:rPr>
              <a:t>MÔN TOÁN LỚP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371600" y="990600"/>
            <a:ext cx="6553200" cy="4530725"/>
          </a:xfrm>
          <a:prstGeom prst="rect">
            <a:avLst/>
          </a:prstGeom>
          <a:noFill/>
          <a:ln w="57150" cmpd="thickThin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latin typeface="Arial" charset="0"/>
              </a:rPr>
              <a:t>         60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... phút  </a:t>
            </a:r>
          </a:p>
          <a:p>
            <a:r>
              <a:rPr lang="en-US" b="0" u="none">
                <a:latin typeface="Arial" charset="0"/>
              </a:rPr>
              <a:t>               </a:t>
            </a:r>
          </a:p>
          <a:p>
            <a:r>
              <a:rPr lang="en-US" b="0" u="none">
                <a:latin typeface="Arial" charset="0"/>
              </a:rPr>
              <a:t>         90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1 phút 30 giây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30 giây =            phút =  0,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2 phút 45 giây =....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solidFill>
                  <a:schemeClr val="accent2"/>
                </a:solidFill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75</a:t>
            </a:r>
            <a:r>
              <a:rPr lang="en-US" b="0" u="none">
                <a:latin typeface="Arial" charset="0"/>
              </a:rPr>
              <a:t>... phút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 1 phút 6 giây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... phút...</a:t>
            </a:r>
          </a:p>
          <a:p>
            <a:r>
              <a:rPr lang="en-US" b="0" u="none">
                <a:latin typeface="Arial" charset="0"/>
              </a:rPr>
              <a:t>	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52400" y="4572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Arial" charset="0"/>
              </a:rPr>
              <a:t>Bài 2d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600200" y="525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657600" y="3048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676650" y="3448050"/>
            <a:ext cx="304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657600" y="3390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5" grpId="0"/>
      <p:bldP spid="11276" grpId="0" animBg="1"/>
      <p:bldP spid="112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52400" y="21336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u="none">
                <a:latin typeface="Arial" charset="0"/>
              </a:rPr>
              <a:t>Bài 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71600" y="22098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latin typeface="Arial" charset="0"/>
              </a:rPr>
              <a:t>Đồng hồ chỉ bao nhiêu giờ và bao nhiêu phút ?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810000" y="776288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590800" y="1309688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95400" y="28194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1 : 10 giờ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19200" y="342900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 2 : 6 giờ 5 phút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19200" y="4038600"/>
            <a:ext cx="670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3 : 9 giờ 43 phút (10 giờ kém 17 phút )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219200" y="45720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latin typeface="Arial" charset="0"/>
              </a:rPr>
              <a:t>Đồng hồ 4 : 1 giờ 12 phút (13 giờ12 phút)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/>
      <p:bldP spid="9227" grpId="0"/>
      <p:bldP spid="9228" grpId="0"/>
      <p:bldP spid="9229" grpId="0"/>
      <p:bldP spid="9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52400" y="5334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Bài 4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Khoanh vào chữ đặt trước câu trả lời đúng 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772400" cy="2492375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  Một ô tô dự định đi một quãng đường dài 300km. Ô tô đó đi với vận tốc 60km/giờ và đã đi được 2      giờ. Hỏi ô tô còn phải đi tiếp quãng đường dài bao nhiêu ki-lô-mét ?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Ô tô còn phải đi tiếp quãng đường là :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                A. 135km                     B. 165km</a:t>
            </a:r>
          </a:p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CC0000"/>
                </a:solidFill>
                <a:latin typeface="Arial" charset="0"/>
              </a:rPr>
              <a:t>                C. 150km                     D. 240km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1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0" y="2057400"/>
            <a:ext cx="304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495800" y="1981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8" grpId="0"/>
      <p:bldP spid="13319" grpId="0" animBg="1"/>
      <p:bldP spid="13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1143000" y="3810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 u="none">
                <a:latin typeface="Arial" charset="0"/>
              </a:rPr>
              <a:t>Bài 4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19200" y="1219200"/>
            <a:ext cx="6781800" cy="4348163"/>
          </a:xfrm>
          <a:prstGeom prst="rect">
            <a:avLst/>
          </a:prstGeom>
          <a:solidFill>
            <a:srgbClr val="CCECFF"/>
          </a:solidFill>
          <a:ln w="5715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             </a:t>
            </a:r>
            <a:r>
              <a:rPr lang="en-US" b="0"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  2     giờ = 2,25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Quãng đường ô tô đã đi được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60 x 2,25 = 135(km)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Quãng đường ô tô còn phải đi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300 – 135 = 165 (km)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Khoanh vào            165km </a:t>
            </a:r>
          </a:p>
          <a:p>
            <a:pPr>
              <a:spcBef>
                <a:spcPct val="50000"/>
              </a:spcBef>
            </a:pPr>
            <a:endParaRPr lang="en-US" b="0" u="none"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105150" y="2076450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0" y="20002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4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3924300" y="4495800"/>
            <a:ext cx="609600" cy="457200"/>
          </a:xfrm>
          <a:prstGeom prst="ellipse">
            <a:avLst/>
          </a:prstGeom>
          <a:solidFill>
            <a:schemeClr val="folHlink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Arial" charset="0"/>
              </a:rPr>
              <a:t>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/>
      <p:bldP spid="12296" grpId="0" animBg="1"/>
      <p:bldP spid="12297" grpId="0"/>
      <p:bldP spid="123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6248400" cy="1609725"/>
          </a:xfrm>
          <a:prstGeom prst="rect">
            <a:avLst/>
          </a:prstGeom>
          <a:solidFill>
            <a:srgbClr val="CCFFCC"/>
          </a:solidFill>
          <a:ln w="5715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Về nhà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Làm bài tập số 2/156 (SGK) vào vở</a:t>
            </a:r>
          </a:p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Làm bài tập số 140 trong vở bài tập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3810000" y="7762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25146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066800" y="2057400"/>
            <a:ext cx="7010400" cy="3252788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</a:t>
            </a:r>
            <a:r>
              <a:rPr lang="en-US" b="0">
                <a:solidFill>
                  <a:srgbClr val="000099"/>
                </a:solidFill>
                <a:latin typeface="Arial" charset="0"/>
              </a:rPr>
              <a:t>Bài 1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 . Tóm tắt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Một thửa ruộng hình chữ nhật có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Chiều dài : 150m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Chiều rộng :        chiều dài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Trung bình 100m  thu được 60kg thóc.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Hỏi cả thửa ruộng thu được ...tấn thóc ?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1242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124200" y="3962400"/>
            <a:ext cx="304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124200" y="388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581400" y="4114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latin typeface="Arial" charset="0"/>
              </a:rPr>
              <a:t>2</a:t>
            </a:r>
          </a:p>
        </p:txBody>
      </p:sp>
      <p:sp>
        <p:nvSpPr>
          <p:cNvPr id="3079" name="Text Box 23"/>
          <p:cNvSpPr txBox="1">
            <a:spLocks noChangeArrowheads="1"/>
          </p:cNvSpPr>
          <p:nvPr/>
        </p:nvSpPr>
        <p:spPr bwMode="auto">
          <a:xfrm>
            <a:off x="4038600" y="4714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200400" y="990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Kiểm tra bài cũ: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nimBg="1"/>
      <p:bldP spid="46095" grpId="0"/>
      <p:bldP spid="46096" grpId="0" animBg="1"/>
      <p:bldP spid="46097" grpId="0"/>
      <p:bldP spid="46098" grpId="0"/>
      <p:bldP spid="46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8001000" cy="5448300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       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Chiều rộng của thửa ruộng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     150 x       = 100 (m)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Diện tích của thửa ruộng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150 x 100 = 15 000 (m  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15 000m  gấp 100m  số lần là 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15 000 : 100 = 150 (lần)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Số tấn thóc thu được trên thửa ruộng đó là: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60 x 150 = 9 000 (kg)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9 000kg = 9 tấn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                           </a:t>
            </a:r>
            <a:r>
              <a:rPr lang="en-US" b="0">
                <a:solidFill>
                  <a:srgbClr val="000099"/>
                </a:solidFill>
                <a:latin typeface="Arial" charset="0"/>
              </a:rPr>
              <a:t>Đáp số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 : 9 tấn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854450" y="1219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60800" y="1600200"/>
            <a:ext cx="330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810000" y="15240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5486400" y="2286000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048000" y="2819400"/>
            <a:ext cx="33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572000" y="2819400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2</a:t>
            </a:r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3697288" y="76200"/>
            <a:ext cx="1484312" cy="609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000099"/>
                </a:solidFill>
                <a:latin typeface="Arial" charset="0"/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9" grpId="0"/>
      <p:bldP spid="43020" grpId="0" animBg="1"/>
      <p:bldP spid="43021" grpId="0"/>
      <p:bldP spid="43022" grpId="0"/>
      <p:bldP spid="43023" grpId="0"/>
      <p:bldP spid="43024" grpId="0"/>
      <p:bldP spid="430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1219200" y="32004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Text Box 66"/>
          <p:cNvSpPr txBox="1">
            <a:spLocks noChangeArrowheads="1"/>
          </p:cNvSpPr>
          <p:nvPr/>
        </p:nvSpPr>
        <p:spPr bwMode="auto">
          <a:xfrm>
            <a:off x="4175125" y="64674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Text Box 83"/>
          <p:cNvSpPr txBox="1">
            <a:spLocks noChangeArrowheads="1"/>
          </p:cNvSpPr>
          <p:nvPr/>
        </p:nvSpPr>
        <p:spPr bwMode="auto">
          <a:xfrm>
            <a:off x="5470525" y="39528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5" name="Text Box 94"/>
          <p:cNvSpPr txBox="1">
            <a:spLocks noChangeArrowheads="1"/>
          </p:cNvSpPr>
          <p:nvPr/>
        </p:nvSpPr>
        <p:spPr bwMode="auto">
          <a:xfrm>
            <a:off x="-549275" y="61626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126" name="Picture 134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36"/>
          <p:cNvSpPr txBox="1">
            <a:spLocks noChangeArrowheads="1"/>
          </p:cNvSpPr>
          <p:nvPr/>
        </p:nvSpPr>
        <p:spPr bwMode="auto">
          <a:xfrm>
            <a:off x="4191000" y="457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2743200" y="914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  <p:sp>
        <p:nvSpPr>
          <p:cNvPr id="4236" name="Oval 140"/>
          <p:cNvSpPr>
            <a:spLocks noChangeArrowheads="1"/>
          </p:cNvSpPr>
          <p:nvPr/>
        </p:nvSpPr>
        <p:spPr bwMode="auto">
          <a:xfrm>
            <a:off x="304800" y="1066800"/>
            <a:ext cx="1066800" cy="685800"/>
          </a:xfrm>
          <a:prstGeom prst="ellipse">
            <a:avLst/>
          </a:prstGeom>
          <a:solidFill>
            <a:srgbClr val="F0F8A6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000099"/>
                </a:solidFill>
                <a:latin typeface="Arial" charset="0"/>
              </a:rPr>
              <a:t>Bài 1</a:t>
            </a:r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>
            <a:off x="1524000" y="1219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Viết số thích hợp vào chỗ chấm</a:t>
            </a:r>
          </a:p>
        </p:txBody>
      </p:sp>
      <p:sp>
        <p:nvSpPr>
          <p:cNvPr id="4249" name="Rectangle 153"/>
          <p:cNvSpPr>
            <a:spLocks noChangeArrowheads="1"/>
          </p:cNvSpPr>
          <p:nvPr/>
        </p:nvSpPr>
        <p:spPr bwMode="auto">
          <a:xfrm>
            <a:off x="1447800" y="1905000"/>
            <a:ext cx="6400800" cy="232092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6600CC"/>
                </a:solidFill>
                <a:latin typeface="Arial" charset="0"/>
              </a:rPr>
              <a:t> 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a) 1 thế kỉ = .......... năm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= .......... tháng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không nhuận có ..........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năm nhuận có ...........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1 tháng có ......... (hoặc .......) ngày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Tháng hai có ........ hoặc ......... ngày</a:t>
            </a:r>
          </a:p>
        </p:txBody>
      </p:sp>
      <p:sp>
        <p:nvSpPr>
          <p:cNvPr id="4250" name="Text Box 154"/>
          <p:cNvSpPr txBox="1">
            <a:spLocks noChangeArrowheads="1"/>
          </p:cNvSpPr>
          <p:nvPr/>
        </p:nvSpPr>
        <p:spPr bwMode="auto">
          <a:xfrm>
            <a:off x="3733800" y="190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100</a:t>
            </a:r>
          </a:p>
        </p:txBody>
      </p:sp>
      <p:sp>
        <p:nvSpPr>
          <p:cNvPr id="4251" name="Text Box 155"/>
          <p:cNvSpPr txBox="1">
            <a:spLocks noChangeArrowheads="1"/>
          </p:cNvSpPr>
          <p:nvPr/>
        </p:nvSpPr>
        <p:spPr bwMode="auto">
          <a:xfrm>
            <a:off x="3657600" y="2286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12</a:t>
            </a:r>
          </a:p>
        </p:txBody>
      </p:sp>
      <p:sp>
        <p:nvSpPr>
          <p:cNvPr id="4252" name="Text Box 156"/>
          <p:cNvSpPr txBox="1">
            <a:spLocks noChangeArrowheads="1"/>
          </p:cNvSpPr>
          <p:nvPr/>
        </p:nvSpPr>
        <p:spPr bwMode="auto">
          <a:xfrm>
            <a:off x="5638800" y="259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365</a:t>
            </a:r>
          </a:p>
        </p:txBody>
      </p:sp>
      <p:sp>
        <p:nvSpPr>
          <p:cNvPr id="4253" name="Text Box 157"/>
          <p:cNvSpPr txBox="1">
            <a:spLocks noChangeArrowheads="1"/>
          </p:cNvSpPr>
          <p:nvPr/>
        </p:nvSpPr>
        <p:spPr bwMode="auto">
          <a:xfrm>
            <a:off x="47244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366</a:t>
            </a:r>
          </a:p>
        </p:txBody>
      </p:sp>
      <p:sp>
        <p:nvSpPr>
          <p:cNvPr id="4254" name="Text Box 158"/>
          <p:cNvSpPr txBox="1">
            <a:spLocks noChangeArrowheads="1"/>
          </p:cNvSpPr>
          <p:nvPr/>
        </p:nvSpPr>
        <p:spPr bwMode="auto">
          <a:xfrm>
            <a:off x="3886200" y="3352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30</a:t>
            </a:r>
          </a:p>
        </p:txBody>
      </p:sp>
      <p:sp>
        <p:nvSpPr>
          <p:cNvPr id="4255" name="Text Box 159"/>
          <p:cNvSpPr txBox="1">
            <a:spLocks noChangeArrowheads="1"/>
          </p:cNvSpPr>
          <p:nvPr/>
        </p:nvSpPr>
        <p:spPr bwMode="auto">
          <a:xfrm>
            <a:off x="5562600" y="3352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31</a:t>
            </a:r>
          </a:p>
        </p:txBody>
      </p:sp>
      <p:sp>
        <p:nvSpPr>
          <p:cNvPr id="4256" name="Text Box 160"/>
          <p:cNvSpPr txBox="1">
            <a:spLocks noChangeArrowheads="1"/>
          </p:cNvSpPr>
          <p:nvPr/>
        </p:nvSpPr>
        <p:spPr bwMode="auto">
          <a:xfrm>
            <a:off x="4191000" y="3733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28</a:t>
            </a:r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79120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29</a:t>
            </a:r>
          </a:p>
        </p:txBody>
      </p:sp>
      <p:sp>
        <p:nvSpPr>
          <p:cNvPr id="4258" name="Text Box 162"/>
          <p:cNvSpPr txBox="1">
            <a:spLocks noChangeArrowheads="1"/>
          </p:cNvSpPr>
          <p:nvPr/>
        </p:nvSpPr>
        <p:spPr bwMode="auto">
          <a:xfrm>
            <a:off x="1447800" y="4419600"/>
            <a:ext cx="6400800" cy="2200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u="none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b) 1 tuần lễ có ........ ngày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ngày = .........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giờ = .........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       1 phút = .......... giây</a:t>
            </a:r>
          </a:p>
        </p:txBody>
      </p:sp>
      <p:sp>
        <p:nvSpPr>
          <p:cNvPr id="4259" name="Text Box 163"/>
          <p:cNvSpPr txBox="1">
            <a:spLocks noChangeArrowheads="1"/>
          </p:cNvSpPr>
          <p:nvPr/>
        </p:nvSpPr>
        <p:spPr bwMode="auto">
          <a:xfrm>
            <a:off x="41148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7</a:t>
            </a:r>
          </a:p>
        </p:txBody>
      </p:sp>
      <p:sp>
        <p:nvSpPr>
          <p:cNvPr id="4260" name="Text Box 164"/>
          <p:cNvSpPr txBox="1">
            <a:spLocks noChangeArrowheads="1"/>
          </p:cNvSpPr>
          <p:nvPr/>
        </p:nvSpPr>
        <p:spPr bwMode="auto">
          <a:xfrm>
            <a:off x="3733800" y="502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24</a:t>
            </a:r>
          </a:p>
        </p:txBody>
      </p:sp>
      <p:sp>
        <p:nvSpPr>
          <p:cNvPr id="4261" name="Text Box 165"/>
          <p:cNvSpPr txBox="1">
            <a:spLocks noChangeArrowheads="1"/>
          </p:cNvSpPr>
          <p:nvPr/>
        </p:nvSpPr>
        <p:spPr bwMode="auto">
          <a:xfrm>
            <a:off x="3581400" y="5562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60</a:t>
            </a:r>
          </a:p>
        </p:txBody>
      </p:sp>
      <p:sp>
        <p:nvSpPr>
          <p:cNvPr id="4263" name="Text Box 167"/>
          <p:cNvSpPr txBox="1">
            <a:spLocks noChangeArrowheads="1"/>
          </p:cNvSpPr>
          <p:nvPr/>
        </p:nvSpPr>
        <p:spPr bwMode="auto">
          <a:xfrm>
            <a:off x="37338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6" grpId="0" animBg="1"/>
      <p:bldP spid="4249" grpId="0" animBg="1"/>
      <p:bldP spid="4250" grpId="0"/>
      <p:bldP spid="4251" grpId="0"/>
      <p:bldP spid="4252" grpId="0"/>
      <p:bldP spid="4253" grpId="0"/>
      <p:bldP spid="4254" grpId="0"/>
      <p:bldP spid="4255" grpId="0"/>
      <p:bldP spid="4256" grpId="0"/>
      <p:bldP spid="4257" grpId="0"/>
      <p:bldP spid="4258" grpId="0" animBg="1"/>
      <p:bldP spid="4259" grpId="0"/>
      <p:bldP spid="4260" grpId="0"/>
      <p:bldP spid="4261" grpId="0"/>
      <p:bldP spid="4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457200" y="1676400"/>
            <a:ext cx="9144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000099"/>
                </a:solidFill>
                <a:latin typeface="Arial" charset="0"/>
              </a:rPr>
              <a:t>Bài 2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71600" y="1766888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none">
                <a:solidFill>
                  <a:srgbClr val="000099"/>
                </a:solidFill>
                <a:latin typeface="Arial" charset="0"/>
              </a:rPr>
              <a:t>Viết số thích hợp vào chỗ chấm 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0" y="24526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a)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8458200" cy="1570038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 năm 6 tháng = ...... tháng    ; 1 giờ 5 phút = .......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3 phút 40 giây = ...... giây      ; 2 ngày 2 giờ = .....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28 tháng = ..... năm ....tháng  ; 144 phút = .... giờ ... phút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45100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b)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57200" y="4522788"/>
            <a:ext cx="8458200" cy="1570037"/>
          </a:xfrm>
          <a:prstGeom prst="rect">
            <a:avLst/>
          </a:prstGeom>
          <a:noFill/>
          <a:ln w="57150" cmpd="thinThick">
            <a:solidFill>
              <a:srgbClr val="99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150 giây = .... phút ..... giây   ; 54 giờ = ..... ngày .... giờ      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60 phút = ..... giờ                   ; 30 phút = .... giờ 0,...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45 phút = .... giờ = 0,... giờ    ; 6 phút = .... giờ = 0,... giờ</a:t>
            </a:r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3810000" y="6858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6154" name="Text Box 15"/>
          <p:cNvSpPr txBox="1">
            <a:spLocks noChangeArrowheads="1"/>
          </p:cNvSpPr>
          <p:nvPr/>
        </p:nvSpPr>
        <p:spPr bwMode="auto">
          <a:xfrm>
            <a:off x="2057400" y="11430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/>
      <p:bldP spid="34821" grpId="0"/>
      <p:bldP spid="34822" grpId="0" animBg="1"/>
      <p:bldP spid="34824" grpId="0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" y="381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c)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534400" cy="157003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15 phút = .... giờ = 0,...giờ  ; 12 phút = ..... giờ = 0,...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1 giờ 30 phút = ...... giờ       ; 3 giờ 15 phút = ...,..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90 phút = ...,.. giờ                ; 2 giờ 12 phút = ...,... giờ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" y="29718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d)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8382000" cy="1200150"/>
          </a:xfrm>
          <a:prstGeom prst="rect">
            <a:avLst/>
          </a:prstGeom>
          <a:noFill/>
          <a:ln w="381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60 giây = ... phút                ; 30 giây = ... phút = 0,... phút</a:t>
            </a:r>
          </a:p>
          <a:p>
            <a:r>
              <a:rPr lang="en-US" b="0" u="none">
                <a:solidFill>
                  <a:srgbClr val="000099"/>
                </a:solidFill>
                <a:latin typeface="Arial" charset="0"/>
              </a:rPr>
              <a:t>90 giây =... phút                 ; 2 phút 45 giây = ...,... phút                                                                                 1 phút 30 giây = ..... phút	  ; 1 phút 6 giây = ...,... phút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animBg="1"/>
      <p:bldP spid="33797" grpId="0"/>
      <p:bldP spid="337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ntitled%200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152400" y="1676400"/>
            <a:ext cx="11430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 u="none">
                <a:solidFill>
                  <a:srgbClr val="000099"/>
                </a:solidFill>
                <a:latin typeface="Arial" charset="0"/>
              </a:rPr>
              <a:t>Bài 2a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371600" y="1766888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Viết số thích hợp vào chỗ chấm 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371600" y="2438400"/>
            <a:ext cx="6400800" cy="3252788"/>
          </a:xfrm>
          <a:prstGeom prst="rect">
            <a:avLst/>
          </a:prstGeom>
          <a:noFill/>
          <a:ln w="57150" cmpd="thickThin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latin typeface="Arial" charset="0"/>
              </a:rPr>
              <a:t>    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2 năm 6 tháng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30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tháng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3 phút 40 giây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220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..... giây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28 tháng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năm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4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...tháng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1 giờ 5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65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.... phút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2 ngày 2 giờ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50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000099"/>
                </a:solidFill>
                <a:latin typeface="Arial" charset="0"/>
              </a:rPr>
              <a:t>     144 phút =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.... 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giờ 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24</a:t>
            </a:r>
            <a:r>
              <a:rPr lang="en-US" b="0" u="none">
                <a:solidFill>
                  <a:srgbClr val="000099"/>
                </a:solidFill>
                <a:latin typeface="Arial" charset="0"/>
              </a:rPr>
              <a:t>... phút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3810000" y="77628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99"/>
                </a:solidFill>
                <a:latin typeface="Arial" charset="0"/>
              </a:rPr>
              <a:t>Toán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057400" y="1309688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ÔN TẬP VỀ ĐO THỜI 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0" y="990600"/>
            <a:ext cx="6248400" cy="3781425"/>
          </a:xfrm>
          <a:prstGeom prst="rect">
            <a:avLst/>
          </a:prstGeom>
          <a:noFill/>
          <a:ln w="38100">
            <a:solidFill>
              <a:srgbClr val="99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150 giây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u="none">
                <a:latin typeface="Arial" charset="0"/>
              </a:rPr>
              <a:t>.... phút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30</a:t>
            </a:r>
            <a:r>
              <a:rPr lang="en-US" u="none">
                <a:latin typeface="Arial" charset="0"/>
              </a:rPr>
              <a:t>.... giây     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60 phút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u="none">
                <a:latin typeface="Arial" charset="0"/>
              </a:rPr>
              <a:t>....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45 phút =        giờ = 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0,75</a:t>
            </a:r>
            <a:r>
              <a:rPr lang="en-US" u="none">
                <a:latin typeface="Arial" charset="0"/>
              </a:rPr>
              <a:t>... giờ       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54 giờ =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u="none">
                <a:latin typeface="Arial" charset="0"/>
              </a:rPr>
              <a:t>... ngày ....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6</a:t>
            </a:r>
            <a:r>
              <a:rPr lang="en-US" u="none"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30 phút =        giờ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0,5</a:t>
            </a:r>
            <a:r>
              <a:rPr lang="en-US" u="none">
                <a:latin typeface="Arial" charset="0"/>
              </a:rPr>
              <a:t>... giờ</a:t>
            </a:r>
          </a:p>
          <a:p>
            <a:pPr>
              <a:spcBef>
                <a:spcPct val="50000"/>
              </a:spcBef>
            </a:pPr>
            <a:r>
              <a:rPr lang="en-US" u="none">
                <a:latin typeface="Arial" charset="0"/>
              </a:rPr>
              <a:t>  6 phút =       giờ =  ...</a:t>
            </a:r>
            <a:r>
              <a:rPr lang="en-US" u="none">
                <a:solidFill>
                  <a:srgbClr val="CC0000"/>
                </a:solidFill>
                <a:latin typeface="Arial" charset="0"/>
              </a:rPr>
              <a:t>0,1</a:t>
            </a:r>
            <a:r>
              <a:rPr lang="en-US" u="none">
                <a:latin typeface="Arial" charset="0"/>
              </a:rPr>
              <a:t>.... giờ</a:t>
            </a:r>
          </a:p>
          <a:p>
            <a:pPr>
              <a:spcBef>
                <a:spcPct val="50000"/>
              </a:spcBef>
            </a:pPr>
            <a:endParaRPr lang="en-US" u="none">
              <a:latin typeface="Arial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43250" y="190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124200" y="23622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24200" y="2286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3276600" y="5195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 u="non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00400" y="30051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181350" y="34671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2004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952750" y="3581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2895600" y="398145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8956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CC0000"/>
                </a:solidFill>
                <a:latin typeface="Arial" charset="0"/>
              </a:rPr>
              <a:t>10</a:t>
            </a:r>
          </a:p>
        </p:txBody>
      </p:sp>
      <p:sp>
        <p:nvSpPr>
          <p:cNvPr id="9229" name="Oval 30"/>
          <p:cNvSpPr>
            <a:spLocks noChangeArrowheads="1"/>
          </p:cNvSpPr>
          <p:nvPr/>
        </p:nvSpPr>
        <p:spPr bwMode="auto">
          <a:xfrm>
            <a:off x="228600" y="457200"/>
            <a:ext cx="1371600" cy="685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u="none">
                <a:latin typeface="Arial" charset="0"/>
              </a:rPr>
              <a:t>Bài 2b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8" grpId="0"/>
      <p:bldP spid="10249" grpId="0" animBg="1"/>
      <p:bldP spid="10250" grpId="0"/>
      <p:bldP spid="10254" grpId="0"/>
      <p:bldP spid="10256" grpId="0" animBg="1"/>
      <p:bldP spid="10257" grpId="0"/>
      <p:bldP spid="10264" grpId="0"/>
      <p:bldP spid="10266" grpId="0" animBg="1"/>
      <p:bldP spid="102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1447800" y="533400"/>
            <a:ext cx="6324600" cy="4876800"/>
          </a:xfrm>
          <a:prstGeom prst="rect">
            <a:avLst/>
          </a:prstGeom>
          <a:solidFill>
            <a:srgbClr val="CCECFF"/>
          </a:solidFill>
          <a:ln w="381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latin typeface="Arial" charset="0"/>
              </a:rPr>
              <a:t>       </a:t>
            </a:r>
          </a:p>
          <a:p>
            <a:r>
              <a:rPr lang="en-US" b="0" u="none">
                <a:latin typeface="Arial" charset="0"/>
              </a:rPr>
              <a:t>        15 phút =          giờ =  0,.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25</a:t>
            </a:r>
            <a:r>
              <a:rPr lang="en-US" b="0" u="none">
                <a:latin typeface="Arial" charset="0"/>
              </a:rPr>
              <a:t>......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1 giờ 30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90 phút = .....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  <a:r>
              <a:rPr lang="en-US" b="0" u="none">
                <a:latin typeface="Arial" charset="0"/>
              </a:rPr>
              <a:t>....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12 phút =       giờ =  ...0,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3 giờ 15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b="0" u="none">
                <a:latin typeface="Arial" charset="0"/>
              </a:rPr>
              <a:t>,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25</a:t>
            </a:r>
            <a:r>
              <a:rPr lang="en-US" b="0" u="none">
                <a:latin typeface="Arial" charset="0"/>
              </a:rPr>
              <a:t>... giờ</a:t>
            </a:r>
          </a:p>
          <a:p>
            <a:endParaRPr lang="en-US" b="0" u="none">
              <a:latin typeface="Arial" charset="0"/>
            </a:endParaRPr>
          </a:p>
          <a:p>
            <a:r>
              <a:rPr lang="en-US" b="0" u="none">
                <a:latin typeface="Arial" charset="0"/>
              </a:rPr>
              <a:t>        2 giờ 12 phút = ....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, </a:t>
            </a:r>
            <a:r>
              <a:rPr lang="en-US" b="0" u="none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b="0" u="none">
                <a:latin typeface="Arial" charset="0"/>
              </a:rPr>
              <a:t>.... giờ </a:t>
            </a:r>
          </a:p>
          <a:p>
            <a:endParaRPr lang="en-US" b="0" u="none">
              <a:latin typeface="Arial" charset="0"/>
            </a:endParaRPr>
          </a:p>
        </p:txBody>
      </p:sp>
      <p:sp>
        <p:nvSpPr>
          <p:cNvPr id="10243" name="Oval 8"/>
          <p:cNvSpPr>
            <a:spLocks noChangeArrowheads="1"/>
          </p:cNvSpPr>
          <p:nvPr/>
        </p:nvSpPr>
        <p:spPr bwMode="auto">
          <a:xfrm>
            <a:off x="76200" y="533400"/>
            <a:ext cx="1219200" cy="609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0" u="none">
                <a:latin typeface="Arial" charset="0"/>
              </a:rPr>
              <a:t>Bài 2c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657600" y="762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45" name="Line 10"/>
          <p:cNvSpPr>
            <a:spLocks noChangeShapeType="1"/>
          </p:cNvSpPr>
          <p:nvPr/>
        </p:nvSpPr>
        <p:spPr bwMode="auto">
          <a:xfrm>
            <a:off x="3581400" y="11430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3657600" y="106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10247" name="Text Box 17"/>
          <p:cNvSpPr txBox="1">
            <a:spLocks noChangeArrowheads="1"/>
          </p:cNvSpPr>
          <p:nvPr/>
        </p:nvSpPr>
        <p:spPr bwMode="auto">
          <a:xfrm>
            <a:off x="3505200" y="29146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1</a:t>
            </a:r>
          </a:p>
        </p:txBody>
      </p:sp>
      <p:sp>
        <p:nvSpPr>
          <p:cNvPr id="10248" name="Line 18"/>
          <p:cNvSpPr>
            <a:spLocks noChangeShapeType="1"/>
          </p:cNvSpPr>
          <p:nvPr/>
        </p:nvSpPr>
        <p:spPr bwMode="auto">
          <a:xfrm>
            <a:off x="3486150" y="337185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3505200" y="32956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none">
                <a:solidFill>
                  <a:srgbClr val="CC0000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966</Words>
  <Application>Microsoft Office PowerPoint</Application>
  <PresentationFormat>On-screen Show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100</cp:revision>
  <dcterms:created xsi:type="dcterms:W3CDTF">2009-01-25T12:38:28Z</dcterms:created>
  <dcterms:modified xsi:type="dcterms:W3CDTF">2019-10-11T09:24:56Z</dcterms:modified>
</cp:coreProperties>
</file>