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BE0E3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5880-F2A6-45C1-BFA5-A0E7951D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B0FA-EE2D-4833-9F5C-55F3C9EE9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3B6B-AB11-4CB0-9FD9-9AB8ADA1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D456-29F0-4D25-AAB1-A9F09962F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0706-C690-4B18-9275-C821E5506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5BD6-1273-43C1-B82B-35F132E4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8E947-842B-4CA0-BBBA-C885E3E40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CCC5-BCF1-407C-A070-71CA91FD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2FA7-256A-4142-9237-0F94726D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1CAB-0A5E-4690-8EB8-14214A1C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FED5-09B2-4AD1-9BF6-A71C6C535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559A47-02D7-4F49-A7AA-33791D483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gif"/><Relationship Id="rId2" Type="http://schemas.openxmlformats.org/officeDocument/2006/relationships/audio" Target="file:///J:\AVSEQ02.mp3" TargetMode="External"/><Relationship Id="rId1" Type="http://schemas.openxmlformats.org/officeDocument/2006/relationships/audio" Target="file:///G:\Tam%20biet%20MX%20dai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audio" Target="../media/audio1.bin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inspir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1371600" y="533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371600" y="4572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Arial"/>
            </a:endParaRPr>
          </a:p>
        </p:txBody>
      </p:sp>
      <p:pic>
        <p:nvPicPr>
          <p:cNvPr id="2063" name="Picture 15" descr="img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2447925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bunny_painting_egg_sm_wm"/>
          <p:cNvPicPr>
            <a:picLocks noChangeAspect="1" noChangeArrowheads="1" noCrop="1"/>
          </p:cNvPicPr>
          <p:nvPr/>
        </p:nvPicPr>
        <p:blipFill>
          <a:blip r:embed="rId7" cstate="print">
            <a:lum bright="-4000"/>
          </a:blip>
          <a:srcRect/>
          <a:stretch>
            <a:fillRect/>
          </a:stretch>
        </p:blipFill>
        <p:spPr bwMode="auto">
          <a:xfrm>
            <a:off x="-4763" y="5562600"/>
            <a:ext cx="129540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858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76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5146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6576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8768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9436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9342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772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33400" y="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524000" y="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362200" y="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505200" y="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24400" y="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791200" y="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781800" y="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620000" y="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" name="Picture 33" descr="300494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4800" y="5588000"/>
            <a:ext cx="1190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895600" y="3962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Arial" charset="0"/>
              </a:rPr>
              <a:t>MÔN TOÁN LỚP 5</a:t>
            </a:r>
          </a:p>
        </p:txBody>
      </p:sp>
      <p:pic>
        <p:nvPicPr>
          <p:cNvPr id="2083" name="Tam biet MX d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67800" y="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36" descr="img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525" y="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37" descr="img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04775" y="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Picture 38" descr="img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601980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AVSEQ0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708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-152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0289E-6 C 3.33333E-6 -0.04671 0.08923 -0.08254 0.19809 -0.08254 C 0.31041 -0.08254 0.39982 -0.04671 0.39982 1.50289E-6 C 0.39982 0.0467 0.48923 0.08254 0.60156 0.08254 C 0.71041 0.08254 0.8 0.0467 0.8 1.50289E-6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116784" fill="hold"/>
                                        <p:tgtEl>
                                          <p:spTgt spid="20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4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7" dur="1" fill="hold"/>
                                        <p:tgtEl>
                                          <p:spTgt spid="2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8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3"/>
                </p:tgtEl>
              </p:cMediaNode>
            </p:audio>
            <p:audio>
              <p:cMediaNode vol="100000">
                <p:cTn id="13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7"/>
                </p:tgtEl>
              </p:cMediaNode>
            </p:audio>
          </p:childTnLst>
        </p:cTn>
      </p:par>
    </p:tnLst>
    <p:bldLst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079" grpId="0"/>
      <p:bldP spid="2080" grpId="0"/>
      <p:bldP spid="2082" grpId="0"/>
      <p:bldP spid="20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7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3813" y="1246188"/>
            <a:ext cx="9144000" cy="52387"/>
            <a:chOff x="0" y="450"/>
            <a:chExt cx="5760" cy="33"/>
          </a:xfrm>
        </p:grpSpPr>
        <p:sp>
          <p:nvSpPr>
            <p:cNvPr id="3090" name="Line 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H="1">
            <a:off x="433388" y="-3667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3400" y="2770188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2 (117) :Viết số thích hợp vào chỗ chấm 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85800" y="3419475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5,8dm</a:t>
            </a:r>
            <a:r>
              <a:rPr lang="en-US" sz="2000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.......  cm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057400" y="341947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5800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1398588"/>
            <a:ext cx="91440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66800" y="167798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62000" y="5095875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5100 cm</a:t>
            </a:r>
            <a:r>
              <a:rPr lang="en-US" sz="2000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… dm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438400" y="50958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5,1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00100" y="4251325"/>
            <a:ext cx="990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4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1028700" y="44672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49400" y="4225925"/>
            <a:ext cx="233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dm</a:t>
            </a:r>
            <a:r>
              <a:rPr lang="en-US" sz="2000" baseline="30000">
                <a:latin typeface="Arial" charset="0"/>
              </a:rPr>
              <a:t>3 </a:t>
            </a:r>
            <a:r>
              <a:rPr lang="en-US" sz="2000">
                <a:latin typeface="Arial" charset="0"/>
              </a:rPr>
              <a:t>= …   cm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09800" y="422592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800</a:t>
            </a:r>
          </a:p>
        </p:txBody>
      </p:sp>
      <p:sp>
        <p:nvSpPr>
          <p:cNvPr id="3089" name="WordArt 20"/>
          <p:cNvSpPr>
            <a:spLocks noChangeArrowheads="1" noChangeShapeType="1" noTextEdit="1"/>
          </p:cNvSpPr>
          <p:nvPr/>
        </p:nvSpPr>
        <p:spPr bwMode="auto">
          <a:xfrm>
            <a:off x="2828925" y="5334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  <p:bldP spid="4108" grpId="0" animBg="1"/>
      <p:bldP spid="4109" grpId="0"/>
      <p:bldP spid="4110" grpId="0"/>
      <p:bldP spid="4111" grpId="0"/>
      <p:bldP spid="4112" grpId="0"/>
      <p:bldP spid="4113" grpId="0" animBg="1"/>
      <p:bldP spid="4114" grpId="0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>
            <a:off x="404813" y="-4048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705100" y="50800"/>
            <a:ext cx="422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  <a:latin typeface="Arial" charset="0"/>
              </a:rPr>
              <a:t>Thứ ba ngày 17 tháng 2 năm 2009</a:t>
            </a:r>
          </a:p>
        </p:txBody>
      </p:sp>
      <p:sp>
        <p:nvSpPr>
          <p:cNvPr id="4101" name="Rectangle 42"/>
          <p:cNvSpPr>
            <a:spLocks noChangeArrowheads="1"/>
          </p:cNvSpPr>
          <p:nvPr/>
        </p:nvSpPr>
        <p:spPr bwMode="auto">
          <a:xfrm>
            <a:off x="0" y="12700"/>
            <a:ext cx="9144000" cy="9779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4102" name="Group 43"/>
          <p:cNvGrpSpPr>
            <a:grpSpLocks/>
          </p:cNvGrpSpPr>
          <p:nvPr/>
        </p:nvGrpSpPr>
        <p:grpSpPr bwMode="auto">
          <a:xfrm>
            <a:off x="23813" y="960438"/>
            <a:ext cx="9144000" cy="52387"/>
            <a:chOff x="0" y="450"/>
            <a:chExt cx="5760" cy="33"/>
          </a:xfrm>
        </p:grpSpPr>
        <p:sp>
          <p:nvSpPr>
            <p:cNvPr id="4141" name="Line 4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03" name="Picture 4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>
            <a:off x="411163" y="-292100"/>
            <a:ext cx="901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7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733506" y="-356393"/>
            <a:ext cx="968375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WordArt 48"/>
          <p:cNvSpPr>
            <a:spLocks noChangeArrowheads="1" noChangeShapeType="1" noTextEdit="1"/>
          </p:cNvSpPr>
          <p:nvPr/>
        </p:nvSpPr>
        <p:spPr bwMode="auto">
          <a:xfrm>
            <a:off x="2308225" y="457200"/>
            <a:ext cx="695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  <p:sp>
        <p:nvSpPr>
          <p:cNvPr id="5170" name="WordArt 50"/>
          <p:cNvSpPr>
            <a:spLocks noChangeArrowheads="1" noChangeShapeType="1" noTextEdit="1"/>
          </p:cNvSpPr>
          <p:nvPr/>
        </p:nvSpPr>
        <p:spPr bwMode="auto">
          <a:xfrm>
            <a:off x="3232150" y="419100"/>
            <a:ext cx="37147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Một số dạng bài toán đã học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7" name="Line 649"/>
          <p:cNvSpPr>
            <a:spLocks noChangeShapeType="1"/>
          </p:cNvSpPr>
          <p:nvPr/>
        </p:nvSpPr>
        <p:spPr bwMode="auto">
          <a:xfrm>
            <a:off x="3225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0" name="Text Box 650"/>
          <p:cNvSpPr txBox="1">
            <a:spLocks noChangeArrowheads="1"/>
          </p:cNvSpPr>
          <p:nvPr/>
        </p:nvSpPr>
        <p:spPr bwMode="auto">
          <a:xfrm>
            <a:off x="0" y="9906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I/ Các dạng toán </a:t>
            </a:r>
            <a:r>
              <a:rPr lang="vi-VN" sz="1400" b="1">
                <a:latin typeface="Arial" charset="0"/>
              </a:rPr>
              <a:t>đ</a:t>
            </a:r>
            <a:r>
              <a:rPr lang="en-US" sz="1400" b="1">
                <a:latin typeface="Arial" charset="0"/>
              </a:rPr>
              <a:t>ã học</a:t>
            </a:r>
          </a:p>
        </p:txBody>
      </p:sp>
      <p:sp>
        <p:nvSpPr>
          <p:cNvPr id="5771" name="Text Box 651"/>
          <p:cNvSpPr txBox="1">
            <a:spLocks noChangeArrowheads="1"/>
          </p:cNvSpPr>
          <p:nvPr/>
        </p:nvSpPr>
        <p:spPr bwMode="auto">
          <a:xfrm>
            <a:off x="0" y="13081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1.Tìm số trung bình cộng .</a:t>
            </a:r>
          </a:p>
        </p:txBody>
      </p:sp>
      <p:sp>
        <p:nvSpPr>
          <p:cNvPr id="5772" name="Text Box 652"/>
          <p:cNvSpPr txBox="1">
            <a:spLocks noChangeArrowheads="1"/>
          </p:cNvSpPr>
          <p:nvPr/>
        </p:nvSpPr>
        <p:spPr bwMode="auto">
          <a:xfrm>
            <a:off x="0" y="16525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2.Tìm hai số khi biết tổng và hiệu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3" name="Text Box 653"/>
          <p:cNvSpPr txBox="1">
            <a:spLocks noChangeArrowheads="1"/>
          </p:cNvSpPr>
          <p:nvPr/>
        </p:nvSpPr>
        <p:spPr bwMode="auto">
          <a:xfrm>
            <a:off x="0" y="22987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3.Tìm hai số khi biết tổng và tỉ số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4" name="Text Box 654"/>
          <p:cNvSpPr txBox="1">
            <a:spLocks noChangeArrowheads="1"/>
          </p:cNvSpPr>
          <p:nvPr/>
        </p:nvSpPr>
        <p:spPr bwMode="auto">
          <a:xfrm>
            <a:off x="0" y="29479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4.Tìm hai số khi biết hiệu và tỉ số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5" name="Text Box 655"/>
          <p:cNvSpPr txBox="1">
            <a:spLocks noChangeArrowheads="1"/>
          </p:cNvSpPr>
          <p:nvPr/>
        </p:nvSpPr>
        <p:spPr bwMode="auto">
          <a:xfrm>
            <a:off x="0" y="358775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5.Bài toán có liên quan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ến rút về </a:t>
            </a:r>
            <a:r>
              <a:rPr lang="vi-VN" sz="1400">
                <a:latin typeface="Arial" charset="0"/>
              </a:rPr>
              <a:t>đơ</a:t>
            </a:r>
            <a:r>
              <a:rPr lang="en-US" sz="1400">
                <a:latin typeface="Arial" charset="0"/>
              </a:rPr>
              <a:t>n vị .</a:t>
            </a:r>
          </a:p>
        </p:txBody>
      </p:sp>
      <p:sp>
        <p:nvSpPr>
          <p:cNvPr id="5776" name="Text Box 656"/>
          <p:cNvSpPr txBox="1">
            <a:spLocks noChangeArrowheads="1"/>
          </p:cNvSpPr>
          <p:nvPr/>
        </p:nvSpPr>
        <p:spPr bwMode="auto">
          <a:xfrm>
            <a:off x="0" y="418465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6.Bài toán về tỉ số phần tr</a:t>
            </a:r>
            <a:r>
              <a:rPr lang="vi-VN" sz="1400">
                <a:latin typeface="Arial" charset="0"/>
              </a:rPr>
              <a:t>ă</a:t>
            </a:r>
            <a:r>
              <a:rPr lang="en-US" sz="1400">
                <a:latin typeface="Arial" charset="0"/>
              </a:rPr>
              <a:t>m .</a:t>
            </a:r>
          </a:p>
        </p:txBody>
      </p:sp>
      <p:sp>
        <p:nvSpPr>
          <p:cNvPr id="5777" name="Text Box 657"/>
          <p:cNvSpPr txBox="1">
            <a:spLocks noChangeArrowheads="1"/>
          </p:cNvSpPr>
          <p:nvPr/>
        </p:nvSpPr>
        <p:spPr bwMode="auto">
          <a:xfrm>
            <a:off x="0" y="451485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7. Bài toán về chuyển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ộng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ều .</a:t>
            </a:r>
          </a:p>
        </p:txBody>
      </p:sp>
      <p:sp>
        <p:nvSpPr>
          <p:cNvPr id="5778" name="Text Box 658"/>
          <p:cNvSpPr txBox="1">
            <a:spLocks noChangeArrowheads="1"/>
          </p:cNvSpPr>
          <p:nvPr/>
        </p:nvSpPr>
        <p:spPr bwMode="auto">
          <a:xfrm>
            <a:off x="0" y="485775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8. Bài toán có nội dung hình học .</a:t>
            </a:r>
          </a:p>
        </p:txBody>
      </p:sp>
      <p:sp>
        <p:nvSpPr>
          <p:cNvPr id="5779" name="Text Box 659"/>
          <p:cNvSpPr txBox="1">
            <a:spLocks noChangeArrowheads="1"/>
          </p:cNvSpPr>
          <p:nvPr/>
        </p:nvSpPr>
        <p:spPr bwMode="auto">
          <a:xfrm>
            <a:off x="3429000" y="9906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II/ Thực hành</a:t>
            </a:r>
          </a:p>
        </p:txBody>
      </p:sp>
      <p:sp>
        <p:nvSpPr>
          <p:cNvPr id="5780" name="Text Box 660"/>
          <p:cNvSpPr txBox="1">
            <a:spLocks noChangeArrowheads="1"/>
          </p:cNvSpPr>
          <p:nvPr/>
        </p:nvSpPr>
        <p:spPr bwMode="auto">
          <a:xfrm>
            <a:off x="3403600" y="12319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Arial" charset="0"/>
              </a:rPr>
              <a:t>Bài 1 :</a:t>
            </a:r>
            <a:r>
              <a:rPr lang="en-US" sz="1400">
                <a:latin typeface="Arial" charset="0"/>
              </a:rPr>
              <a:t> (170)</a:t>
            </a:r>
            <a:endParaRPr lang="en-US" sz="1400" u="sng">
              <a:latin typeface="Arial" charset="0"/>
            </a:endParaRPr>
          </a:p>
        </p:txBody>
      </p:sp>
      <p:sp>
        <p:nvSpPr>
          <p:cNvPr id="5781" name="Text Box 661"/>
          <p:cNvSpPr txBox="1">
            <a:spLocks noChangeArrowheads="1"/>
          </p:cNvSpPr>
          <p:nvPr/>
        </p:nvSpPr>
        <p:spPr bwMode="auto">
          <a:xfrm>
            <a:off x="3200400" y="1498600"/>
            <a:ext cx="5943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  Một ng</a:t>
            </a:r>
            <a:r>
              <a:rPr lang="vi-VN" sz="1400">
                <a:latin typeface="Arial" charset="0"/>
              </a:rPr>
              <a:t>ư</a:t>
            </a:r>
            <a:r>
              <a:rPr lang="en-US" sz="1400">
                <a:latin typeface="Arial" charset="0"/>
              </a:rPr>
              <a:t>ời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xe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ạp trong 3 giờ, giờ thứ nhất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12km, giờ thứ hai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18km, giờ thứ ba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quãng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ờng bằng nửa quãng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ờng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trong hai giờ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ầu . Hỏi trung bình mỗi giờ ng</a:t>
            </a:r>
            <a:r>
              <a:rPr lang="vi-VN" sz="1400">
                <a:latin typeface="Arial" charset="0"/>
              </a:rPr>
              <a:t>ư</a:t>
            </a:r>
            <a:r>
              <a:rPr lang="en-US" sz="1400">
                <a:latin typeface="Arial" charset="0"/>
              </a:rPr>
              <a:t>ời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bao nhiêu ki-lô-met?</a:t>
            </a:r>
          </a:p>
        </p:txBody>
      </p:sp>
      <p:sp>
        <p:nvSpPr>
          <p:cNvPr id="5793" name="Text Box 673"/>
          <p:cNvSpPr txBox="1">
            <a:spLocks noChangeArrowheads="1"/>
          </p:cNvSpPr>
          <p:nvPr/>
        </p:nvSpPr>
        <p:spPr bwMode="auto">
          <a:xfrm>
            <a:off x="3276600" y="2286000"/>
            <a:ext cx="27432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Tóm tắt: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Đi trong 3 giờ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nhất : 12km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hai :   18km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ba : nửa hai giờ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ầu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Trung bình mỗi giờ :…km?</a:t>
            </a:r>
          </a:p>
        </p:txBody>
      </p:sp>
      <p:sp>
        <p:nvSpPr>
          <p:cNvPr id="5794" name="Text Box 674"/>
          <p:cNvSpPr txBox="1">
            <a:spLocks noChangeArrowheads="1"/>
          </p:cNvSpPr>
          <p:nvPr/>
        </p:nvSpPr>
        <p:spPr bwMode="auto">
          <a:xfrm>
            <a:off x="5715000" y="2209800"/>
            <a:ext cx="3302000" cy="14287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Giờ thứ ba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i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ợc số ki-lô-mét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 là :  (12 + 18) : 2 = 15 (km)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Trung bình mỗi giờ ng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ời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ó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i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vi-VN" sz="14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ợc số ki-lô-mét là :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(12 + 18 + 15) : 3 = 15 (km)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Đáp số : 15 km</a:t>
            </a:r>
          </a:p>
        </p:txBody>
      </p:sp>
      <p:sp>
        <p:nvSpPr>
          <p:cNvPr id="5795" name="Text Box 675"/>
          <p:cNvSpPr txBox="1">
            <a:spLocks noChangeArrowheads="1"/>
          </p:cNvSpPr>
          <p:nvPr/>
        </p:nvSpPr>
        <p:spPr bwMode="auto">
          <a:xfrm>
            <a:off x="3416300" y="37592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Arial" charset="0"/>
              </a:rPr>
              <a:t>Bài 2 :</a:t>
            </a:r>
            <a:r>
              <a:rPr lang="en-US" sz="1400">
                <a:latin typeface="Arial" charset="0"/>
              </a:rPr>
              <a:t> (170)</a:t>
            </a:r>
            <a:endParaRPr lang="en-US" sz="1400" u="sng">
              <a:latin typeface="Arial" charset="0"/>
            </a:endParaRPr>
          </a:p>
        </p:txBody>
      </p:sp>
      <p:sp>
        <p:nvSpPr>
          <p:cNvPr id="5796" name="Text Box 676"/>
          <p:cNvSpPr txBox="1">
            <a:spLocks noChangeArrowheads="1"/>
          </p:cNvSpPr>
          <p:nvPr/>
        </p:nvSpPr>
        <p:spPr bwMode="auto">
          <a:xfrm>
            <a:off x="3238500" y="4038600"/>
            <a:ext cx="59055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  Một 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hình chữ nhật có chu vi 120m . Chiều dài h</a:t>
            </a:r>
            <a:r>
              <a:rPr lang="vi-VN" sz="1400">
                <a:latin typeface="Arial" charset="0"/>
              </a:rPr>
              <a:t>ơ</a:t>
            </a:r>
            <a:r>
              <a:rPr lang="en-US" sz="1400">
                <a:latin typeface="Arial" charset="0"/>
              </a:rPr>
              <a:t>n chiều rộng 10m . Tính diện tích 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97" name="Text Box 677"/>
          <p:cNvSpPr txBox="1">
            <a:spLocks noChangeArrowheads="1"/>
          </p:cNvSpPr>
          <p:nvPr/>
        </p:nvSpPr>
        <p:spPr bwMode="auto">
          <a:xfrm>
            <a:off x="3276600" y="4508500"/>
            <a:ext cx="28194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Tóm tắt: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hình chữ nhật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Chu vi : 120m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Chiều dài h</a:t>
            </a:r>
            <a:r>
              <a:rPr lang="vi-VN" sz="1400">
                <a:latin typeface="Arial" charset="0"/>
              </a:rPr>
              <a:t>ơ</a:t>
            </a:r>
            <a:r>
              <a:rPr lang="en-US" sz="1400">
                <a:latin typeface="Arial" charset="0"/>
              </a:rPr>
              <a:t>n chiều rộng : 10m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Diện tích :  ….m</a:t>
            </a:r>
            <a:r>
              <a:rPr lang="en-US" sz="1400" baseline="30000">
                <a:latin typeface="Arial" charset="0"/>
              </a:rPr>
              <a:t>2</a:t>
            </a:r>
          </a:p>
        </p:txBody>
      </p:sp>
      <p:sp>
        <p:nvSpPr>
          <p:cNvPr id="5798" name="Text Box 678"/>
          <p:cNvSpPr txBox="1">
            <a:spLocks noChangeArrowheads="1"/>
          </p:cNvSpPr>
          <p:nvPr/>
        </p:nvSpPr>
        <p:spPr bwMode="auto">
          <a:xfrm>
            <a:off x="5943600" y="4457700"/>
            <a:ext cx="3200400" cy="1987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Nửa chu vi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hình chữ nhật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120 : 2 = 60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Chiều dài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(60 + 10) : 2 = 35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Chiều rộng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35 – 10 = 25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Diện tích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35 x 25 = 875 (m</a:t>
            </a:r>
            <a:r>
              <a:rPr lang="en-US" sz="1400" baseline="30000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Đáp số : 875m</a:t>
            </a:r>
            <a:r>
              <a:rPr lang="en-US" sz="1400" baseline="3000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5799" name="Line 679"/>
          <p:cNvSpPr>
            <a:spLocks noChangeShapeType="1"/>
          </p:cNvSpPr>
          <p:nvPr/>
        </p:nvSpPr>
        <p:spPr bwMode="auto">
          <a:xfrm>
            <a:off x="5410200" y="1676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0" name="Line 680"/>
          <p:cNvSpPr>
            <a:spLocks noChangeShapeType="1"/>
          </p:cNvSpPr>
          <p:nvPr/>
        </p:nvSpPr>
        <p:spPr bwMode="auto">
          <a:xfrm>
            <a:off x="6096000" y="16764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1" name="Line 681"/>
          <p:cNvSpPr>
            <a:spLocks noChangeShapeType="1"/>
          </p:cNvSpPr>
          <p:nvPr/>
        </p:nvSpPr>
        <p:spPr bwMode="auto">
          <a:xfrm>
            <a:off x="7772400" y="1676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2" name="Line 682"/>
          <p:cNvSpPr>
            <a:spLocks noChangeShapeType="1"/>
          </p:cNvSpPr>
          <p:nvPr/>
        </p:nvSpPr>
        <p:spPr bwMode="auto">
          <a:xfrm>
            <a:off x="4876800" y="18288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3" name="Line 683"/>
          <p:cNvSpPr>
            <a:spLocks noChangeShapeType="1"/>
          </p:cNvSpPr>
          <p:nvPr/>
        </p:nvSpPr>
        <p:spPr bwMode="auto">
          <a:xfrm>
            <a:off x="4038600" y="1828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4" name="Line 684"/>
          <p:cNvSpPr>
            <a:spLocks noChangeShapeType="1"/>
          </p:cNvSpPr>
          <p:nvPr/>
        </p:nvSpPr>
        <p:spPr bwMode="auto">
          <a:xfrm>
            <a:off x="8382000" y="16764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5" name="Line 685"/>
          <p:cNvSpPr>
            <a:spLocks noChangeShapeType="1"/>
          </p:cNvSpPr>
          <p:nvPr/>
        </p:nvSpPr>
        <p:spPr bwMode="auto">
          <a:xfrm>
            <a:off x="7696200" y="1828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" name="Line 686"/>
          <p:cNvSpPr>
            <a:spLocks noChangeShapeType="1"/>
          </p:cNvSpPr>
          <p:nvPr/>
        </p:nvSpPr>
        <p:spPr bwMode="auto">
          <a:xfrm>
            <a:off x="8229600" y="1828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7" name="Line 687"/>
          <p:cNvSpPr>
            <a:spLocks noChangeShapeType="1"/>
          </p:cNvSpPr>
          <p:nvPr/>
        </p:nvSpPr>
        <p:spPr bwMode="auto">
          <a:xfrm>
            <a:off x="3962400" y="2057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8" name="Line 688"/>
          <p:cNvSpPr>
            <a:spLocks noChangeShapeType="1"/>
          </p:cNvSpPr>
          <p:nvPr/>
        </p:nvSpPr>
        <p:spPr bwMode="auto">
          <a:xfrm>
            <a:off x="5410200" y="2057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9" name="Line 689"/>
          <p:cNvSpPr>
            <a:spLocks noChangeShapeType="1"/>
          </p:cNvSpPr>
          <p:nvPr/>
        </p:nvSpPr>
        <p:spPr bwMode="auto">
          <a:xfrm>
            <a:off x="3276600" y="22098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0" name="Line 690"/>
          <p:cNvSpPr>
            <a:spLocks noChangeShapeType="1"/>
          </p:cNvSpPr>
          <p:nvPr/>
        </p:nvSpPr>
        <p:spPr bwMode="auto">
          <a:xfrm>
            <a:off x="4629150" y="4252913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1" name="Line 691"/>
          <p:cNvSpPr>
            <a:spLocks noChangeShapeType="1"/>
          </p:cNvSpPr>
          <p:nvPr/>
        </p:nvSpPr>
        <p:spPr bwMode="auto">
          <a:xfrm>
            <a:off x="6062663" y="4252913"/>
            <a:ext cx="9382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2" name="Line 692"/>
          <p:cNvSpPr>
            <a:spLocks noChangeShapeType="1"/>
          </p:cNvSpPr>
          <p:nvPr/>
        </p:nvSpPr>
        <p:spPr bwMode="auto">
          <a:xfrm>
            <a:off x="8015288" y="4257675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3" name="Line 693"/>
          <p:cNvSpPr>
            <a:spLocks noChangeShapeType="1"/>
          </p:cNvSpPr>
          <p:nvPr/>
        </p:nvSpPr>
        <p:spPr bwMode="auto">
          <a:xfrm flipV="1">
            <a:off x="4710113" y="4448175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8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8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5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58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58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58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5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5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5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58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5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5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5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5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58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58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5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5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70" decel="100000"/>
                                        <p:tgtEl>
                                          <p:spTgt spid="5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decel="100000"/>
                                        <p:tgtEl>
                                          <p:spTgt spid="5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770" fill="hold"/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770" decel="100000"/>
                                        <p:tgtEl>
                                          <p:spTgt spid="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770" decel="100000"/>
                                        <p:tgtEl>
                                          <p:spTgt spid="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4" dur="770" fill="hold"/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58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58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770" decel="100000"/>
                                        <p:tgtEl>
                                          <p:spTgt spid="58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decel="100000"/>
                                        <p:tgtEl>
                                          <p:spTgt spid="58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770" fill="hold"/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58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58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800" decel="100000"/>
                                        <p:tgtEl>
                                          <p:spTgt spid="5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770" decel="100000"/>
                                        <p:tgtEl>
                                          <p:spTgt spid="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9" dur="770" decel="100000"/>
                                        <p:tgtEl>
                                          <p:spTgt spid="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1" dur="770" fill="hold"/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3" dur="770" fill="hold"/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0" grpId="0" animBg="1"/>
      <p:bldP spid="5770" grpId="0"/>
      <p:bldP spid="5771" grpId="0"/>
      <p:bldP spid="5772" grpId="0"/>
      <p:bldP spid="5773" grpId="0"/>
      <p:bldP spid="5774" grpId="0"/>
      <p:bldP spid="5775" grpId="0"/>
      <p:bldP spid="5776" grpId="0"/>
      <p:bldP spid="5777" grpId="0"/>
      <p:bldP spid="5778" grpId="0"/>
      <p:bldP spid="5779" grpId="0"/>
      <p:bldP spid="5780" grpId="0"/>
      <p:bldP spid="5781" grpId="0"/>
      <p:bldP spid="5793" grpId="0"/>
      <p:bldP spid="5794" grpId="0" animBg="1"/>
      <p:bldP spid="5795" grpId="0"/>
      <p:bldP spid="5796" grpId="0"/>
      <p:bldP spid="5797" grpId="0"/>
      <p:bldP spid="5798" grpId="0" animBg="1"/>
      <p:bldP spid="5799" grpId="0" animBg="1"/>
      <p:bldP spid="5800" grpId="0" animBg="1"/>
      <p:bldP spid="5801" grpId="0" animBg="1"/>
      <p:bldP spid="5802" grpId="0" animBg="1"/>
      <p:bldP spid="5803" grpId="0" animBg="1"/>
      <p:bldP spid="5804" grpId="0" animBg="1"/>
      <p:bldP spid="5805" grpId="0" animBg="1"/>
      <p:bldP spid="5806" grpId="0" animBg="1"/>
      <p:bldP spid="5807" grpId="0" animBg="1"/>
      <p:bldP spid="5808" grpId="0" animBg="1"/>
      <p:bldP spid="5809" grpId="0" animBg="1"/>
      <p:bldP spid="5810" grpId="0" animBg="1"/>
      <p:bldP spid="5811" grpId="0" animBg="1"/>
      <p:bldP spid="5812" grpId="0" animBg="1"/>
      <p:bldP spid="58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23813" y="1008063"/>
            <a:ext cx="9144000" cy="52387"/>
            <a:chOff x="0" y="450"/>
            <a:chExt cx="5760" cy="33"/>
          </a:xfrm>
        </p:grpSpPr>
        <p:sp>
          <p:nvSpPr>
            <p:cNvPr id="5148" name="Line 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3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>
            <a:off x="433388" y="-3667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106"/>
          <p:cNvSpPr>
            <a:spLocks noChangeArrowheads="1" noChangeShapeType="1" noTextEdit="1"/>
          </p:cNvSpPr>
          <p:nvPr/>
        </p:nvSpPr>
        <p:spPr bwMode="auto">
          <a:xfrm>
            <a:off x="2308225" y="482600"/>
            <a:ext cx="695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  <p:sp>
        <p:nvSpPr>
          <p:cNvPr id="5126" name="WordArt 107"/>
          <p:cNvSpPr>
            <a:spLocks noChangeArrowheads="1" noChangeShapeType="1" noTextEdit="1"/>
          </p:cNvSpPr>
          <p:nvPr/>
        </p:nvSpPr>
        <p:spPr bwMode="auto">
          <a:xfrm>
            <a:off x="3232150" y="444500"/>
            <a:ext cx="37147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Một số dạng bài toán đã học</a:t>
            </a:r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Line 108"/>
          <p:cNvSpPr>
            <a:spLocks noChangeShapeType="1"/>
          </p:cNvSpPr>
          <p:nvPr/>
        </p:nvSpPr>
        <p:spPr bwMode="auto">
          <a:xfrm>
            <a:off x="3225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109"/>
          <p:cNvSpPr txBox="1">
            <a:spLocks noChangeArrowheads="1"/>
          </p:cNvSpPr>
          <p:nvPr/>
        </p:nvSpPr>
        <p:spPr bwMode="auto">
          <a:xfrm>
            <a:off x="0" y="9906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I/ Các dạng toán </a:t>
            </a:r>
            <a:r>
              <a:rPr lang="vi-VN" sz="1600" b="1">
                <a:latin typeface="Arial" charset="0"/>
              </a:rPr>
              <a:t>đ</a:t>
            </a:r>
            <a:r>
              <a:rPr lang="en-US" sz="1600" b="1">
                <a:latin typeface="Arial" charset="0"/>
              </a:rPr>
              <a:t>ã học</a:t>
            </a:r>
          </a:p>
        </p:txBody>
      </p:sp>
      <p:sp>
        <p:nvSpPr>
          <p:cNvPr id="5129" name="Text Box 110"/>
          <p:cNvSpPr txBox="1">
            <a:spLocks noChangeArrowheads="1"/>
          </p:cNvSpPr>
          <p:nvPr/>
        </p:nvSpPr>
        <p:spPr bwMode="auto">
          <a:xfrm>
            <a:off x="0" y="13081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1.Tìm số trung bình cộng .</a:t>
            </a:r>
          </a:p>
        </p:txBody>
      </p:sp>
      <p:sp>
        <p:nvSpPr>
          <p:cNvPr id="5130" name="Text Box 111"/>
          <p:cNvSpPr txBox="1">
            <a:spLocks noChangeArrowheads="1"/>
          </p:cNvSpPr>
          <p:nvPr/>
        </p:nvSpPr>
        <p:spPr bwMode="auto">
          <a:xfrm>
            <a:off x="0" y="1652588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2.Tìm hai số khi biết tổng và hiệu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1" name="Text Box 112"/>
          <p:cNvSpPr txBox="1">
            <a:spLocks noChangeArrowheads="1"/>
          </p:cNvSpPr>
          <p:nvPr/>
        </p:nvSpPr>
        <p:spPr bwMode="auto">
          <a:xfrm>
            <a:off x="0" y="2298700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3.Tìm hai số khi biết tổng và tỉ số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2" name="Text Box 113"/>
          <p:cNvSpPr txBox="1">
            <a:spLocks noChangeArrowheads="1"/>
          </p:cNvSpPr>
          <p:nvPr/>
        </p:nvSpPr>
        <p:spPr bwMode="auto">
          <a:xfrm>
            <a:off x="0" y="2947988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4.Tìm hai số khi biết hiệu và tỉ số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3" name="Text Box 114"/>
          <p:cNvSpPr txBox="1">
            <a:spLocks noChangeArrowheads="1"/>
          </p:cNvSpPr>
          <p:nvPr/>
        </p:nvSpPr>
        <p:spPr bwMode="auto">
          <a:xfrm>
            <a:off x="0" y="358775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5.Bài toán có liên quan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ến rút về </a:t>
            </a:r>
            <a:r>
              <a:rPr lang="vi-VN" sz="1600">
                <a:latin typeface="Arial" charset="0"/>
              </a:rPr>
              <a:t>đơ</a:t>
            </a:r>
            <a:r>
              <a:rPr lang="en-US" sz="1600">
                <a:latin typeface="Arial" charset="0"/>
              </a:rPr>
              <a:t>n vị .</a:t>
            </a:r>
          </a:p>
        </p:txBody>
      </p:sp>
      <p:sp>
        <p:nvSpPr>
          <p:cNvPr id="5134" name="Text Box 115"/>
          <p:cNvSpPr txBox="1">
            <a:spLocks noChangeArrowheads="1"/>
          </p:cNvSpPr>
          <p:nvPr/>
        </p:nvSpPr>
        <p:spPr bwMode="auto">
          <a:xfrm>
            <a:off x="0" y="418465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6.Bài toán về tỉ số phần tr</a:t>
            </a:r>
            <a:r>
              <a:rPr lang="vi-VN" sz="1600">
                <a:latin typeface="Arial" charset="0"/>
              </a:rPr>
              <a:t>ă</a:t>
            </a:r>
            <a:r>
              <a:rPr lang="en-US" sz="1600">
                <a:latin typeface="Arial" charset="0"/>
              </a:rPr>
              <a:t>m .</a:t>
            </a:r>
          </a:p>
        </p:txBody>
      </p:sp>
      <p:sp>
        <p:nvSpPr>
          <p:cNvPr id="5135" name="Text Box 116"/>
          <p:cNvSpPr txBox="1">
            <a:spLocks noChangeArrowheads="1"/>
          </p:cNvSpPr>
          <p:nvPr/>
        </p:nvSpPr>
        <p:spPr bwMode="auto">
          <a:xfrm>
            <a:off x="0" y="451485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7. Bài toán về chuyển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ộng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ều .</a:t>
            </a:r>
          </a:p>
        </p:txBody>
      </p:sp>
      <p:sp>
        <p:nvSpPr>
          <p:cNvPr id="5136" name="Text Box 117"/>
          <p:cNvSpPr txBox="1">
            <a:spLocks noChangeArrowheads="1"/>
          </p:cNvSpPr>
          <p:nvPr/>
        </p:nvSpPr>
        <p:spPr bwMode="auto">
          <a:xfrm>
            <a:off x="0" y="485775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8. Bài toán có nội dung hình học .</a:t>
            </a:r>
          </a:p>
        </p:txBody>
      </p:sp>
      <p:sp>
        <p:nvSpPr>
          <p:cNvPr id="5137" name="Text Box 118"/>
          <p:cNvSpPr txBox="1">
            <a:spLocks noChangeArrowheads="1"/>
          </p:cNvSpPr>
          <p:nvPr/>
        </p:nvSpPr>
        <p:spPr bwMode="auto">
          <a:xfrm>
            <a:off x="3429000" y="9906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II/ Thực hành</a:t>
            </a:r>
          </a:p>
        </p:txBody>
      </p:sp>
      <p:sp>
        <p:nvSpPr>
          <p:cNvPr id="5138" name="Text Box 119"/>
          <p:cNvSpPr txBox="1">
            <a:spLocks noChangeArrowheads="1"/>
          </p:cNvSpPr>
          <p:nvPr/>
        </p:nvSpPr>
        <p:spPr bwMode="auto">
          <a:xfrm>
            <a:off x="3403600" y="12319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1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5139" name="Text Box 120"/>
          <p:cNvSpPr txBox="1">
            <a:spLocks noChangeArrowheads="1"/>
          </p:cNvSpPr>
          <p:nvPr/>
        </p:nvSpPr>
        <p:spPr bwMode="auto">
          <a:xfrm>
            <a:off x="3276600" y="1460500"/>
            <a:ext cx="2743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Tóm tắt: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Đi trong 3 giờ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nhất : 12km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hai :   18km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ba : nửa hai giờ </a:t>
            </a:r>
            <a:r>
              <a:rPr lang="vi-VN" sz="1000">
                <a:latin typeface="Arial" charset="0"/>
              </a:rPr>
              <a:t>đ</a:t>
            </a:r>
            <a:r>
              <a:rPr lang="en-US" sz="1000">
                <a:latin typeface="Arial" charset="0"/>
              </a:rPr>
              <a:t>ầu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Trung bình mỗi giờ :…km?</a:t>
            </a:r>
          </a:p>
        </p:txBody>
      </p:sp>
      <p:sp>
        <p:nvSpPr>
          <p:cNvPr id="5140" name="Text Box 121"/>
          <p:cNvSpPr txBox="1">
            <a:spLocks noChangeArrowheads="1"/>
          </p:cNvSpPr>
          <p:nvPr/>
        </p:nvSpPr>
        <p:spPr bwMode="auto">
          <a:xfrm>
            <a:off x="5842000" y="1384300"/>
            <a:ext cx="2844800" cy="10604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Giờ thứ ba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i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ợc số ki-lô-mét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 là :  (12 + 18) : 2 = 15 (km)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Trung bình mỗi giờ ng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ời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ó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i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vi-VN" sz="10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ợc số ki-lô-mét là :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(12 + 18 + 15) : 3 = 15 (km)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Đáp số : 15 km</a:t>
            </a:r>
          </a:p>
        </p:txBody>
      </p:sp>
      <p:sp>
        <p:nvSpPr>
          <p:cNvPr id="5141" name="Text Box 122"/>
          <p:cNvSpPr txBox="1">
            <a:spLocks noChangeArrowheads="1"/>
          </p:cNvSpPr>
          <p:nvPr/>
        </p:nvSpPr>
        <p:spPr bwMode="auto">
          <a:xfrm>
            <a:off x="3365500" y="23876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2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5142" name="Text Box 123"/>
          <p:cNvSpPr txBox="1">
            <a:spLocks noChangeArrowheads="1"/>
          </p:cNvSpPr>
          <p:nvPr/>
        </p:nvSpPr>
        <p:spPr bwMode="auto">
          <a:xfrm>
            <a:off x="3276600" y="2692400"/>
            <a:ext cx="2819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Tóm tắt: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Mảnh </a:t>
            </a:r>
            <a:r>
              <a:rPr lang="vi-VN" sz="1000">
                <a:latin typeface="Arial" charset="0"/>
              </a:rPr>
              <a:t>đ</a:t>
            </a:r>
            <a:r>
              <a:rPr lang="en-US" sz="1000">
                <a:latin typeface="Arial" charset="0"/>
              </a:rPr>
              <a:t>ất hình chữ nhật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Chu vi : 120m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Chiều dài h</a:t>
            </a:r>
            <a:r>
              <a:rPr lang="vi-VN" sz="1000">
                <a:latin typeface="Arial" charset="0"/>
              </a:rPr>
              <a:t>ơ</a:t>
            </a:r>
            <a:r>
              <a:rPr lang="en-US" sz="1000">
                <a:latin typeface="Arial" charset="0"/>
              </a:rPr>
              <a:t>n chiều rộng : 10m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Diện tích :  ….m</a:t>
            </a:r>
            <a:r>
              <a:rPr lang="en-US" sz="1000" baseline="30000">
                <a:latin typeface="Arial" charset="0"/>
              </a:rPr>
              <a:t>2</a:t>
            </a:r>
          </a:p>
        </p:txBody>
      </p:sp>
      <p:sp>
        <p:nvSpPr>
          <p:cNvPr id="5143" name="Text Box 124"/>
          <p:cNvSpPr txBox="1">
            <a:spLocks noChangeArrowheads="1"/>
          </p:cNvSpPr>
          <p:nvPr/>
        </p:nvSpPr>
        <p:spPr bwMode="auto">
          <a:xfrm>
            <a:off x="5867400" y="2641600"/>
            <a:ext cx="2819400" cy="134143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Nửa chu vi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120 : 2 = 60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Chiều dài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(60 + 10) : 2 = 35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Chiều rộng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35 – 10 = 25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Diện tích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35 x 25 = 875 (m</a:t>
            </a:r>
            <a:r>
              <a:rPr lang="en-US" sz="1000" baseline="30000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Đáp số : 875m</a:t>
            </a:r>
            <a:r>
              <a:rPr lang="en-US" sz="1000" baseline="3000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3352800" y="3860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3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3263900" y="4102100"/>
            <a:ext cx="5867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sz="1600">
                <a:latin typeface="Arial" charset="0"/>
              </a:rPr>
              <a:t>Một khối kim loại có thể tích 3,2cm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cân nặng 22,4g. Hỏi một khối kim loại cùng chất có thể tích 4,5cm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cân nặng bao nhiêu ?</a:t>
            </a: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3403600" y="4876800"/>
            <a:ext cx="1676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Tóm tắt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3,2cm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: 22,4g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4,5cm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:….g?</a:t>
            </a:r>
          </a:p>
        </p:txBody>
      </p:sp>
      <p:sp>
        <p:nvSpPr>
          <p:cNvPr id="6272" name="Text Box 128"/>
          <p:cNvSpPr txBox="1">
            <a:spLocks noChangeArrowheads="1"/>
          </p:cNvSpPr>
          <p:nvPr/>
        </p:nvSpPr>
        <p:spPr bwMode="auto">
          <a:xfrm>
            <a:off x="5448300" y="4876800"/>
            <a:ext cx="3352800" cy="16033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1cm</a:t>
            </a:r>
            <a:r>
              <a:rPr lang="en-US" sz="1600" baseline="30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sz="1600">
                <a:solidFill>
                  <a:srgbClr val="CC0000"/>
                </a:solidFill>
                <a:latin typeface="Arial" charset="0"/>
              </a:rPr>
              <a:t> kim loại cân nặng là 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22,4 : 3,2 = 7 (g)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4,5cm</a:t>
            </a:r>
            <a:r>
              <a:rPr lang="en-US" sz="1600" baseline="30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sz="1600">
                <a:solidFill>
                  <a:srgbClr val="CC0000"/>
                </a:solidFill>
                <a:latin typeface="Arial" charset="0"/>
              </a:rPr>
              <a:t> kim loại cân nặng là 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7 x 4,5 = 31,5 (g)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Đáp số : 31,5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9" grpId="0"/>
      <p:bldP spid="6270" grpId="0"/>
      <p:bldP spid="6271" grpId="0"/>
      <p:bldP spid="62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903</Words>
  <Application>Microsoft Office PowerPoint</Application>
  <PresentationFormat>On-screen Show (4:3)</PresentationFormat>
  <Paragraphs>128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6</cp:revision>
  <dcterms:created xsi:type="dcterms:W3CDTF">2009-04-22T22:06:25Z</dcterms:created>
  <dcterms:modified xsi:type="dcterms:W3CDTF">2019-10-11T09:30:40Z</dcterms:modified>
</cp:coreProperties>
</file>